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911" r:id="rId2"/>
  </p:sldMasterIdLst>
  <p:notesMasterIdLst>
    <p:notesMasterId r:id="rId24"/>
  </p:notesMasterIdLst>
  <p:handoutMasterIdLst>
    <p:handoutMasterId r:id="rId25"/>
  </p:handoutMasterIdLst>
  <p:sldIdLst>
    <p:sldId id="378" r:id="rId3"/>
    <p:sldId id="365" r:id="rId4"/>
    <p:sldId id="391" r:id="rId5"/>
    <p:sldId id="328" r:id="rId6"/>
    <p:sldId id="383" r:id="rId7"/>
    <p:sldId id="394" r:id="rId8"/>
    <p:sldId id="380" r:id="rId9"/>
    <p:sldId id="358" r:id="rId10"/>
    <p:sldId id="384" r:id="rId11"/>
    <p:sldId id="387" r:id="rId12"/>
    <p:sldId id="385" r:id="rId13"/>
    <p:sldId id="386" r:id="rId14"/>
    <p:sldId id="388" r:id="rId15"/>
    <p:sldId id="362" r:id="rId16"/>
    <p:sldId id="371" r:id="rId17"/>
    <p:sldId id="369" r:id="rId18"/>
    <p:sldId id="372" r:id="rId19"/>
    <p:sldId id="382" r:id="rId20"/>
    <p:sldId id="370" r:id="rId21"/>
    <p:sldId id="377" r:id="rId22"/>
    <p:sldId id="390" r:id="rId23"/>
  </p:sldIdLst>
  <p:sldSz cx="9144000" cy="5143500" type="screen16x9"/>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78"/>
            <p14:sldId id="365"/>
            <p14:sldId id="391"/>
            <p14:sldId id="328"/>
            <p14:sldId id="383"/>
            <p14:sldId id="394"/>
            <p14:sldId id="380"/>
            <p14:sldId id="358"/>
            <p14:sldId id="384"/>
            <p14:sldId id="387"/>
            <p14:sldId id="385"/>
            <p14:sldId id="386"/>
            <p14:sldId id="388"/>
            <p14:sldId id="362"/>
            <p14:sldId id="371"/>
            <p14:sldId id="369"/>
            <p14:sldId id="372"/>
            <p14:sldId id="382"/>
            <p14:sldId id="370"/>
            <p14:sldId id="377"/>
            <p14:sldId id="39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 id="2" name="VALERIE KLEIN" initials="VK" lastIdx="4" clrIdx="1">
    <p:extLst>
      <p:ext uri="{19B8F6BF-5375-455C-9EA6-DF929625EA0E}">
        <p15:presenceInfo xmlns:p15="http://schemas.microsoft.com/office/powerpoint/2012/main" userId="S-1-5-21-1616320312-2655828719-4280963109-12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30E"/>
    <a:srgbClr val="3333CC"/>
    <a:srgbClr val="000091"/>
    <a:srgbClr val="A558A0"/>
    <a:srgbClr val="34BAB5"/>
    <a:srgbClr val="0C5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6" autoAdjust="0"/>
    <p:restoredTop sz="94660"/>
  </p:normalViewPr>
  <p:slideViewPr>
    <p:cSldViewPr showGuides="1">
      <p:cViewPr varScale="1">
        <p:scale>
          <a:sx n="150" d="100"/>
          <a:sy n="150" d="100"/>
        </p:scale>
        <p:origin x="642" y="10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4F0C479D-4687-E740-9789-857CF0267E23}" type="datetimeFigureOut">
              <a:rPr lang="fr-FR" smtClean="0"/>
              <a:t>14/01/2026</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14/01/2026</a:t>
            </a:fld>
            <a:endParaRPr lang="fr-FR" dirty="0"/>
          </a:p>
        </p:txBody>
      </p:sp>
      <p:sp>
        <p:nvSpPr>
          <p:cNvPr id="4" name="Espace réservé de l'image des diapositives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14/01/2026</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14/01/2026</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14/01/2026</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14/01/2026</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14/01/2026</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14/01/2026</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14/01/2026</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14/01/2026</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14/01/2026</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14/01/2026</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14/01/2026</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14/01/2026</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14/01/2026</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14/01/2026</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14/01/2026</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14/01/2026</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8858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14/01/2026</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912910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4"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3996" indent="-143996">
              <a:spcBef>
                <a:spcPts val="400"/>
              </a:spcBef>
              <a:spcAft>
                <a:spcPts val="800"/>
              </a:spcAft>
              <a:buFont typeface="+mj-lt"/>
              <a:buAutoNum type="arabicPeriod"/>
              <a:defRPr b="1">
                <a:solidFill>
                  <a:schemeClr val="tx1"/>
                </a:solidFill>
              </a:defRPr>
            </a:lvl1pPr>
            <a:lvl2pPr marL="323992" indent="-143996">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3996" indent="-143996">
              <a:spcBef>
                <a:spcPts val="400"/>
              </a:spcBef>
              <a:spcAft>
                <a:spcPts val="800"/>
              </a:spcAft>
              <a:buFont typeface="+mj-lt"/>
              <a:buAutoNum type="arabicPeriod"/>
              <a:defRPr b="1">
                <a:solidFill>
                  <a:schemeClr val="tx1"/>
                </a:solidFill>
              </a:defRPr>
            </a:lvl1pPr>
            <a:lvl2pPr marL="323992" indent="-143996">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3996" indent="-143996">
              <a:spcBef>
                <a:spcPts val="400"/>
              </a:spcBef>
              <a:spcAft>
                <a:spcPts val="800"/>
              </a:spcAft>
              <a:buFont typeface="+mj-lt"/>
              <a:buAutoNum type="arabicPeriod"/>
              <a:defRPr b="1">
                <a:solidFill>
                  <a:schemeClr val="tx1"/>
                </a:solidFill>
              </a:defRPr>
            </a:lvl1pPr>
            <a:lvl2pPr marL="323992" indent="-143996">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14/01/2026</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303462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14/01/2026</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050367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14/01/2026</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570782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14/01/2026</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199203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14/01/2026</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7356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14/01/2026</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14/01/2026</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431963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14/01/2026</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718570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14/01/2026</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663125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14/01/2026</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8587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14/01/2026</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824667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14/01/2026</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702710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14/01/2026</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61512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14/01/2026</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48288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14/01/2026</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796506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14/01/2026</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380181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14/01/2026</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14/01/2026</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6610249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14/01/2026</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337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14/01/2026</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4"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708291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14/01/2026</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5990" indent="-39599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3597812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14/01/2026</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4"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7997" indent="-107997" algn="r">
              <a:spcAft>
                <a:spcPts val="0"/>
              </a:spcAft>
              <a:buFont typeface="+mj-lt"/>
              <a:buAutoNum type="arabicPeriod"/>
              <a:defRPr sz="750" b="1">
                <a:solidFill>
                  <a:schemeClr val="tx1"/>
                </a:solidFill>
              </a:defRPr>
            </a:lvl1pPr>
            <a:lvl2pPr marL="107997" indent="-107997"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417145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14/01/2026</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14/01/2026</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14/01/2026</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14/01/2026</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14/01/2026</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jp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14/01/2026</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14/01/2026</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2374278"/>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1" r:id="rId20"/>
    <p:sldLayoutId id="2147483932" r:id="rId21"/>
    <p:sldLayoutId id="2147483933" r:id="rId22"/>
  </p:sldLayoutIdLst>
  <p:hf hdr="0"/>
  <p:txStyles>
    <p:titleStyle>
      <a:lvl1pPr algn="l" defTabSz="914378"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www.lescrous.fr/nos-services/simulateur-de-bourse/"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8.xml"/><Relationship Id="rId5" Type="http://schemas.openxmlformats.org/officeDocument/2006/relationships/hyperlink" Target="https://www.mesdroitssociaux.gouv.fr/accueil/" TargetMode="External"/><Relationship Id="rId4" Type="http://schemas.openxmlformats.org/officeDocument/2006/relationships/hyperlink" Target="https://trouverunlogement.lescrous.fr/"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395685" y="1148211"/>
            <a:ext cx="2828697" cy="3105230"/>
          </a:xfrm>
          <a:prstGeom prst="rect">
            <a:avLst/>
          </a:prstGeom>
        </p:spPr>
      </p:pic>
      <p:pic>
        <p:nvPicPr>
          <p:cNvPr id="3" name="Image 2"/>
          <p:cNvPicPr>
            <a:picLocks noChangeAspect="1"/>
          </p:cNvPicPr>
          <p:nvPr/>
        </p:nvPicPr>
        <p:blipFill>
          <a:blip r:embed="rId3"/>
          <a:stretch>
            <a:fillRect/>
          </a:stretch>
        </p:blipFill>
        <p:spPr>
          <a:xfrm>
            <a:off x="35496" y="69298"/>
            <a:ext cx="8715694" cy="1078913"/>
          </a:xfrm>
          <a:prstGeom prst="rect">
            <a:avLst/>
          </a:prstGeom>
        </p:spPr>
      </p:pic>
      <p:sp>
        <p:nvSpPr>
          <p:cNvPr id="8" name="ZoneTexte 7"/>
          <p:cNvSpPr txBox="1"/>
          <p:nvPr/>
        </p:nvSpPr>
        <p:spPr>
          <a:xfrm>
            <a:off x="5220072" y="4309669"/>
            <a:ext cx="4608512" cy="369332"/>
          </a:xfrm>
          <a:prstGeom prst="rect">
            <a:avLst/>
          </a:prstGeom>
          <a:noFill/>
        </p:spPr>
        <p:txBody>
          <a:bodyPr wrap="square" rtlCol="0">
            <a:spAutoFit/>
          </a:bodyPr>
          <a:lstStyle/>
          <a:p>
            <a:r>
              <a:rPr lang="fr-FR" b="1" dirty="0">
                <a:latin typeface="Marianne" panose="02000000000000000000" pitchFamily="2" charset="0"/>
                <a:ea typeface="+mj-ea"/>
                <a:cs typeface="+mj-cs"/>
              </a:rPr>
              <a:t>parcoursup.gouv.fr</a:t>
            </a:r>
          </a:p>
        </p:txBody>
      </p:sp>
      <p:pic>
        <p:nvPicPr>
          <p:cNvPr id="2" name="Image 1"/>
          <p:cNvPicPr>
            <a:picLocks noChangeAspect="1"/>
          </p:cNvPicPr>
          <p:nvPr/>
        </p:nvPicPr>
        <p:blipFill>
          <a:blip r:embed="rId4"/>
          <a:stretch>
            <a:fillRect/>
          </a:stretch>
        </p:blipFill>
        <p:spPr>
          <a:xfrm>
            <a:off x="708935" y="1045238"/>
            <a:ext cx="3684408" cy="3633763"/>
          </a:xfrm>
          <a:prstGeom prst="rect">
            <a:avLst/>
          </a:prstGeom>
        </p:spPr>
      </p:pic>
    </p:spTree>
    <p:extLst>
      <p:ext uri="{BB962C8B-B14F-4D97-AF65-F5344CB8AC3E}">
        <p14:creationId xmlns:p14="http://schemas.microsoft.com/office/powerpoint/2010/main" val="363899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10</a:t>
            </a:fld>
            <a:endParaRPr lang="fr-FR"/>
          </a:p>
        </p:txBody>
      </p:sp>
      <p:sp>
        <p:nvSpPr>
          <p:cNvPr id="7" name="Titre 1"/>
          <p:cNvSpPr>
            <a:spLocks noGrp="1"/>
          </p:cNvSpPr>
          <p:nvPr>
            <p:ph type="title"/>
          </p:nvPr>
        </p:nvSpPr>
        <p:spPr>
          <a:xfrm>
            <a:off x="4691569" y="938464"/>
            <a:ext cx="4003540" cy="3649509"/>
          </a:xfrm>
        </p:spPr>
        <p:txBody>
          <a:bodyPr/>
          <a:lstStyle/>
          <a:p>
            <a:r>
              <a:rPr lang="fr-FR" sz="1400" b="0" dirty="0">
                <a:latin typeface="+mn-lt"/>
              </a:rPr>
              <a:t>&gt;&gt; une rubrique dédiée aux </a:t>
            </a:r>
            <a:r>
              <a:rPr lang="fr-FR" sz="1400" b="0" dirty="0">
                <a:solidFill>
                  <a:srgbClr val="FF0000"/>
                </a:solidFill>
                <a:latin typeface="+mn-lt"/>
              </a:rPr>
              <a:t>critères d’analyse des candidatures</a:t>
            </a:r>
            <a:r>
              <a:rPr lang="fr-FR" sz="1400" b="0" dirty="0">
                <a:latin typeface="+mn-lt"/>
              </a:rPr>
              <a:t> avec une présentation globale et détaillée</a:t>
            </a: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r>
              <a:rPr lang="fr-FR" sz="1400" b="0" dirty="0">
                <a:latin typeface="+mn-lt"/>
              </a:rPr>
              <a:t>&gt;&gt; la rubrique</a:t>
            </a:r>
            <a:r>
              <a:rPr lang="fr-FR" sz="1400" b="0" dirty="0">
                <a:solidFill>
                  <a:schemeClr val="tx2"/>
                </a:solidFill>
                <a:latin typeface="+mn-lt"/>
              </a:rPr>
              <a:t> « </a:t>
            </a:r>
            <a:r>
              <a:rPr lang="fr-FR" sz="1400" b="0" dirty="0">
                <a:solidFill>
                  <a:srgbClr val="FF0000"/>
                </a:solidFill>
                <a:latin typeface="+mn-lt"/>
              </a:rPr>
              <a:t>Conseils </a:t>
            </a:r>
            <a:r>
              <a:rPr lang="fr-FR" sz="1400" b="0" dirty="0">
                <a:solidFill>
                  <a:schemeClr val="tx2"/>
                </a:solidFill>
                <a:latin typeface="+mn-lt"/>
              </a:rPr>
              <a:t>» </a:t>
            </a:r>
            <a:r>
              <a:rPr lang="fr-FR" sz="1400" b="0" dirty="0">
                <a:latin typeface="+mn-lt"/>
              </a:rPr>
              <a:t>pour faire passer des messages aux candidats </a:t>
            </a: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br>
              <a:rPr lang="fr-FR" sz="1400" b="0" dirty="0">
                <a:latin typeface="+mn-lt"/>
              </a:rPr>
            </a:br>
            <a:r>
              <a:rPr lang="fr-FR" sz="1400" b="0" dirty="0">
                <a:latin typeface="+mn-lt"/>
              </a:rPr>
              <a:t>&gt;&gt; Des </a:t>
            </a:r>
            <a:r>
              <a:rPr lang="fr-FR" sz="1400" b="0" dirty="0">
                <a:solidFill>
                  <a:srgbClr val="FF0000"/>
                </a:solidFill>
                <a:latin typeface="+mn-lt"/>
              </a:rPr>
              <a:t>rapports d’analyse des candidatures </a:t>
            </a:r>
            <a:r>
              <a:rPr lang="fr-FR" sz="1400" b="0" dirty="0">
                <a:latin typeface="+mn-lt"/>
              </a:rPr>
              <a:t>de l’année riches en données pour réfléchir </a:t>
            </a:r>
            <a:br>
              <a:rPr lang="fr-FR" sz="1400" dirty="0">
                <a:latin typeface="Marianne Light" panose="02000000000000000000" pitchFamily="2" charset="0"/>
              </a:rPr>
            </a:br>
            <a:br>
              <a:rPr lang="fr-FR" sz="1400" dirty="0"/>
            </a:br>
            <a:br>
              <a:rPr lang="fr-FR" sz="1400" dirty="0"/>
            </a:br>
            <a:br>
              <a:rPr lang="fr-FR" sz="1400" dirty="0"/>
            </a:br>
            <a:br>
              <a:rPr lang="fr-FR" sz="1400" dirty="0"/>
            </a:br>
            <a:endParaRPr lang="fr-FR" sz="1400" b="0" dirty="0"/>
          </a:p>
        </p:txBody>
      </p:sp>
      <p:pic>
        <p:nvPicPr>
          <p:cNvPr id="2" name="Image 1">
            <a:extLst>
              <a:ext uri="{FF2B5EF4-FFF2-40B4-BE49-F238E27FC236}">
                <a16:creationId xmlns:a16="http://schemas.microsoft.com/office/drawing/2014/main" id="{031D50A2-A3BB-4FC4-9E08-8D973822F6DE}"/>
              </a:ext>
            </a:extLst>
          </p:cNvPr>
          <p:cNvPicPr>
            <a:picLocks noChangeAspect="1"/>
          </p:cNvPicPr>
          <p:nvPr/>
        </p:nvPicPr>
        <p:blipFill>
          <a:blip r:embed="rId2"/>
          <a:stretch>
            <a:fillRect/>
          </a:stretch>
        </p:blipFill>
        <p:spPr>
          <a:xfrm>
            <a:off x="408172" y="853827"/>
            <a:ext cx="4114311" cy="4011910"/>
          </a:xfrm>
          <a:prstGeom prst="rect">
            <a:avLst/>
          </a:prstGeom>
        </p:spPr>
      </p:pic>
      <p:sp>
        <p:nvSpPr>
          <p:cNvPr id="9" name="ZoneTexte 8"/>
          <p:cNvSpPr txBox="1"/>
          <p:nvPr/>
        </p:nvSpPr>
        <p:spPr>
          <a:xfrm>
            <a:off x="3563888" y="211261"/>
            <a:ext cx="5112568" cy="338554"/>
          </a:xfrm>
          <a:prstGeom prst="rect">
            <a:avLst/>
          </a:prstGeom>
          <a:solidFill>
            <a:schemeClr val="accent6">
              <a:lumMod val="60000"/>
              <a:lumOff val="40000"/>
            </a:schemeClr>
          </a:solidFill>
        </p:spPr>
        <p:txBody>
          <a:bodyPr wrap="square" rtlCol="0">
            <a:spAutoFit/>
          </a:bodyPr>
          <a:lstStyle/>
          <a:p>
            <a:pPr algn="ctr"/>
            <a:r>
              <a:rPr lang="fr-FR" sz="1600" b="1" cap="small" dirty="0"/>
              <a:t>Assurer la visibilité des critères de candidatures</a:t>
            </a:r>
          </a:p>
        </p:txBody>
      </p:sp>
      <p:sp>
        <p:nvSpPr>
          <p:cNvPr id="3" name="Rectangle 2"/>
          <p:cNvSpPr/>
          <p:nvPr/>
        </p:nvSpPr>
        <p:spPr>
          <a:xfrm>
            <a:off x="1043608" y="853827"/>
            <a:ext cx="720080" cy="709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399124" y="2571750"/>
            <a:ext cx="2028860" cy="115212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08172" y="3939902"/>
            <a:ext cx="2939692" cy="21602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85663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7984" y="937258"/>
            <a:ext cx="4363580" cy="1224136"/>
          </a:xfrm>
        </p:spPr>
        <p:txBody>
          <a:bodyPr/>
          <a:lstStyle/>
          <a:p>
            <a:r>
              <a:rPr lang="fr-FR" sz="1400" b="0" dirty="0">
                <a:latin typeface="+mn-lt"/>
              </a:rPr>
              <a:t>&gt;&gt; des </a:t>
            </a:r>
            <a:r>
              <a:rPr lang="fr-FR" sz="1400" b="0" dirty="0">
                <a:solidFill>
                  <a:schemeClr val="bg2"/>
                </a:solidFill>
                <a:latin typeface="+mn-lt"/>
              </a:rPr>
              <a:t>chiffres globaux d’accès à la formation </a:t>
            </a:r>
            <a:r>
              <a:rPr lang="fr-FR" sz="1400" b="0" dirty="0">
                <a:latin typeface="+mn-lt"/>
              </a:rPr>
              <a:t>calculés à la fin de la phase principale 2025</a:t>
            </a:r>
            <a:br>
              <a:rPr lang="fr-FR" sz="1400" b="0" dirty="0">
                <a:latin typeface="+mn-lt"/>
              </a:rPr>
            </a:br>
            <a:br>
              <a:rPr lang="fr-FR" sz="1400" b="0" dirty="0">
                <a:latin typeface="+mn-lt"/>
              </a:rPr>
            </a:br>
            <a:r>
              <a:rPr lang="fr-FR" sz="1400" b="0" dirty="0">
                <a:latin typeface="+mn-lt"/>
              </a:rPr>
              <a:t>&gt;&gt; des chiffres déclinables pour chaque type de baccalauréat français : général, technologique</a:t>
            </a:r>
            <a:r>
              <a:rPr lang="fr-FR" sz="1400" b="0">
                <a:latin typeface="+mn-lt"/>
              </a:rPr>
              <a:t>, professionnel</a:t>
            </a:r>
            <a:br>
              <a:rPr lang="fr-FR" sz="1000" dirty="0"/>
            </a:br>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11</a:t>
            </a:fld>
            <a:endParaRPr lang="fr-FR"/>
          </a:p>
        </p:txBody>
      </p:sp>
      <p:sp>
        <p:nvSpPr>
          <p:cNvPr id="11" name="Titre 1"/>
          <p:cNvSpPr txBox="1">
            <a:spLocks/>
          </p:cNvSpPr>
          <p:nvPr/>
        </p:nvSpPr>
        <p:spPr bwMode="gray">
          <a:xfrm>
            <a:off x="395536" y="3358790"/>
            <a:ext cx="5216557" cy="84745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sz="1400" b="0" dirty="0">
              <a:latin typeface="+mn-lt"/>
            </a:endParaRPr>
          </a:p>
          <a:p>
            <a:r>
              <a:rPr lang="fr-FR" sz="1400" b="0" dirty="0">
                <a:latin typeface="+mn-lt"/>
              </a:rPr>
              <a:t>&gt;&gt; une visibilité du </a:t>
            </a:r>
            <a:r>
              <a:rPr lang="fr-FR" sz="1400" b="0" dirty="0">
                <a:solidFill>
                  <a:srgbClr val="FF0000"/>
                </a:solidFill>
                <a:latin typeface="+mn-lt"/>
              </a:rPr>
              <a:t>taux d’accès par type de baccalauréat </a:t>
            </a:r>
            <a:r>
              <a:rPr lang="fr-FR" sz="1400" b="0" dirty="0">
                <a:latin typeface="+mn-lt"/>
              </a:rPr>
              <a:t>dans chaque formation pour voir si la formation était très demandée ou si elle a accueilli tous les candidats</a:t>
            </a:r>
            <a:br>
              <a:rPr lang="fr-FR" sz="1400" b="0" dirty="0">
                <a:latin typeface="+mn-lt"/>
              </a:rPr>
            </a:br>
            <a:br>
              <a:rPr lang="fr-FR" sz="1400" dirty="0">
                <a:latin typeface="+mn-lt"/>
              </a:rPr>
            </a:br>
            <a:r>
              <a:rPr lang="fr-FR" sz="900" dirty="0">
                <a:latin typeface="+mn-lt"/>
              </a:rPr>
              <a:t>Pour en savoir plus, consultez notre vidéo dans l’espace </a:t>
            </a:r>
            <a:r>
              <a:rPr lang="fr-FR" sz="900" i="1" dirty="0">
                <a:latin typeface="+mn-lt"/>
              </a:rPr>
              <a:t>Ressources</a:t>
            </a:r>
            <a:r>
              <a:rPr lang="fr-FR" sz="900" dirty="0">
                <a:latin typeface="+mn-lt"/>
              </a:rPr>
              <a:t> de parcoursup.gouv.fr</a:t>
            </a:r>
          </a:p>
        </p:txBody>
      </p:sp>
      <p:pic>
        <p:nvPicPr>
          <p:cNvPr id="3" name="Image 2">
            <a:extLst>
              <a:ext uri="{FF2B5EF4-FFF2-40B4-BE49-F238E27FC236}">
                <a16:creationId xmlns:a16="http://schemas.microsoft.com/office/drawing/2014/main" id="{BBFED163-7FB8-4BA0-9CFB-11EF374E71A9}"/>
              </a:ext>
            </a:extLst>
          </p:cNvPr>
          <p:cNvPicPr>
            <a:picLocks noChangeAspect="1"/>
          </p:cNvPicPr>
          <p:nvPr/>
        </p:nvPicPr>
        <p:blipFill>
          <a:blip r:embed="rId2"/>
          <a:stretch>
            <a:fillRect/>
          </a:stretch>
        </p:blipFill>
        <p:spPr>
          <a:xfrm>
            <a:off x="362025" y="876096"/>
            <a:ext cx="3923846" cy="2570596"/>
          </a:xfrm>
          <a:prstGeom prst="rect">
            <a:avLst/>
          </a:prstGeom>
        </p:spPr>
      </p:pic>
      <p:pic>
        <p:nvPicPr>
          <p:cNvPr id="4" name="Image 3">
            <a:extLst>
              <a:ext uri="{FF2B5EF4-FFF2-40B4-BE49-F238E27FC236}">
                <a16:creationId xmlns:a16="http://schemas.microsoft.com/office/drawing/2014/main" id="{9C911696-89C6-4428-A506-9CC04A4F8696}"/>
              </a:ext>
            </a:extLst>
          </p:cNvPr>
          <p:cNvPicPr>
            <a:picLocks noChangeAspect="1"/>
          </p:cNvPicPr>
          <p:nvPr/>
        </p:nvPicPr>
        <p:blipFill>
          <a:blip r:embed="rId3"/>
          <a:stretch>
            <a:fillRect/>
          </a:stretch>
        </p:blipFill>
        <p:spPr>
          <a:xfrm>
            <a:off x="5645604" y="2161394"/>
            <a:ext cx="3381560" cy="2486194"/>
          </a:xfrm>
          <a:prstGeom prst="rect">
            <a:avLst/>
          </a:prstGeom>
        </p:spPr>
      </p:pic>
      <p:sp>
        <p:nvSpPr>
          <p:cNvPr id="5" name="Rectangle 4"/>
          <p:cNvSpPr/>
          <p:nvPr/>
        </p:nvSpPr>
        <p:spPr>
          <a:xfrm>
            <a:off x="2339752" y="876097"/>
            <a:ext cx="648072" cy="68754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563888" y="241148"/>
            <a:ext cx="5112568" cy="338554"/>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Des données claires, riches, utiles</a:t>
            </a:r>
          </a:p>
        </p:txBody>
      </p:sp>
    </p:spTree>
    <p:extLst>
      <p:ext uri="{BB962C8B-B14F-4D97-AF65-F5344CB8AC3E}">
        <p14:creationId xmlns:p14="http://schemas.microsoft.com/office/powerpoint/2010/main" val="2440802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55" y="4114104"/>
            <a:ext cx="8484769" cy="656977"/>
          </a:xfrm>
        </p:spPr>
        <p:txBody>
          <a:bodyPr/>
          <a:lstStyle/>
          <a:p>
            <a:pPr>
              <a:buClr>
                <a:schemeClr val="tx2"/>
              </a:buClr>
            </a:pPr>
            <a:r>
              <a:rPr lang="fr-FR" sz="1600" dirty="0">
                <a:solidFill>
                  <a:schemeClr val="bg1"/>
                </a:solidFill>
                <a:highlight>
                  <a:srgbClr val="0000FF"/>
                </a:highlight>
                <a:latin typeface="+mn-lt"/>
                <a:ea typeface="+mn-ea"/>
                <a:cs typeface="+mn-cs"/>
              </a:rPr>
              <a:t>Des conseils personnalisés pour vous aider </a:t>
            </a:r>
            <a:r>
              <a:rPr lang="fr-FR" sz="1400" b="0" dirty="0">
                <a:latin typeface="+mn-lt"/>
              </a:rPr>
              <a:t> : consultez les critères spécifiques de la formation </a:t>
            </a:r>
            <a:br>
              <a:rPr lang="fr-FR" sz="1400" b="0" dirty="0">
                <a:latin typeface="+mn-lt"/>
              </a:rPr>
            </a:br>
            <a:r>
              <a:rPr lang="fr-FR" sz="1400" b="0" dirty="0">
                <a:latin typeface="+mn-lt"/>
              </a:rPr>
              <a:t>diversifiez vos vœux en alternant vœux d’ambition, de raison, de précaution</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
        <p:nvSpPr>
          <p:cNvPr id="11" name="Titre 1"/>
          <p:cNvSpPr txBox="1">
            <a:spLocks/>
          </p:cNvSpPr>
          <p:nvPr/>
        </p:nvSpPr>
        <p:spPr bwMode="gray">
          <a:xfrm>
            <a:off x="395537" y="895597"/>
            <a:ext cx="8496258" cy="2359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r>
              <a:rPr lang="fr-FR" sz="1600" dirty="0">
                <a:solidFill>
                  <a:schemeClr val="bg1"/>
                </a:solidFill>
                <a:highlight>
                  <a:srgbClr val="0000FF"/>
                </a:highlight>
                <a:latin typeface="+mn-lt"/>
                <a:ea typeface="+mn-ea"/>
                <a:cs typeface="+mn-cs"/>
              </a:rPr>
              <a:t>Une visibilité sur l’accès dans la formation </a:t>
            </a:r>
          </a:p>
          <a:p>
            <a:r>
              <a:rPr lang="fr-FR" sz="1600" dirty="0">
                <a:solidFill>
                  <a:schemeClr val="bg1"/>
                </a:solidFill>
                <a:highlight>
                  <a:srgbClr val="0000FF"/>
                </a:highlight>
                <a:latin typeface="+mn-lt"/>
                <a:ea typeface="+mn-ea"/>
                <a:cs typeface="+mn-cs"/>
              </a:rPr>
              <a:t>pour les lycéens des 3 types de bac au cours des 3 dernières années </a:t>
            </a:r>
          </a:p>
        </p:txBody>
      </p:sp>
      <p:pic>
        <p:nvPicPr>
          <p:cNvPr id="3" name="Image 2">
            <a:extLst>
              <a:ext uri="{FF2B5EF4-FFF2-40B4-BE49-F238E27FC236}">
                <a16:creationId xmlns:a16="http://schemas.microsoft.com/office/drawing/2014/main" id="{DD66243B-B6A6-40AA-B38B-96BE24B6CA65}"/>
              </a:ext>
            </a:extLst>
          </p:cNvPr>
          <p:cNvPicPr>
            <a:picLocks noChangeAspect="1"/>
          </p:cNvPicPr>
          <p:nvPr/>
        </p:nvPicPr>
        <p:blipFill>
          <a:blip r:embed="rId2"/>
          <a:stretch>
            <a:fillRect/>
          </a:stretch>
        </p:blipFill>
        <p:spPr>
          <a:xfrm>
            <a:off x="468355" y="1545093"/>
            <a:ext cx="2658570" cy="1931907"/>
          </a:xfrm>
          <a:prstGeom prst="rect">
            <a:avLst/>
          </a:prstGeom>
        </p:spPr>
      </p:pic>
      <p:pic>
        <p:nvPicPr>
          <p:cNvPr id="4" name="Image 3">
            <a:extLst>
              <a:ext uri="{FF2B5EF4-FFF2-40B4-BE49-F238E27FC236}">
                <a16:creationId xmlns:a16="http://schemas.microsoft.com/office/drawing/2014/main" id="{13DD5D7A-FDDD-498A-8C10-0B424350D693}"/>
              </a:ext>
            </a:extLst>
          </p:cNvPr>
          <p:cNvPicPr>
            <a:picLocks noChangeAspect="1"/>
          </p:cNvPicPr>
          <p:nvPr/>
        </p:nvPicPr>
        <p:blipFill>
          <a:blip r:embed="rId3"/>
          <a:stretch>
            <a:fillRect/>
          </a:stretch>
        </p:blipFill>
        <p:spPr>
          <a:xfrm>
            <a:off x="3126925" y="1417087"/>
            <a:ext cx="2886012" cy="2211710"/>
          </a:xfrm>
          <a:prstGeom prst="rect">
            <a:avLst/>
          </a:prstGeom>
        </p:spPr>
      </p:pic>
      <p:pic>
        <p:nvPicPr>
          <p:cNvPr id="5" name="Image 4">
            <a:extLst>
              <a:ext uri="{FF2B5EF4-FFF2-40B4-BE49-F238E27FC236}">
                <a16:creationId xmlns:a16="http://schemas.microsoft.com/office/drawing/2014/main" id="{BF4DAB3E-F718-4FAB-BC56-146DB57919AF}"/>
              </a:ext>
            </a:extLst>
          </p:cNvPr>
          <p:cNvPicPr>
            <a:picLocks noChangeAspect="1"/>
          </p:cNvPicPr>
          <p:nvPr/>
        </p:nvPicPr>
        <p:blipFill>
          <a:blip r:embed="rId4"/>
          <a:stretch>
            <a:fillRect/>
          </a:stretch>
        </p:blipFill>
        <p:spPr>
          <a:xfrm>
            <a:off x="6112904" y="1406119"/>
            <a:ext cx="2582328" cy="2579979"/>
          </a:xfrm>
          <a:prstGeom prst="rect">
            <a:avLst/>
          </a:prstGeom>
        </p:spPr>
      </p:pic>
      <p:sp>
        <p:nvSpPr>
          <p:cNvPr id="9" name="ZoneTexte 8"/>
          <p:cNvSpPr txBox="1"/>
          <p:nvPr/>
        </p:nvSpPr>
        <p:spPr>
          <a:xfrm>
            <a:off x="3563888" y="241148"/>
            <a:ext cx="5112568" cy="338554"/>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Des données claires, riches, utiles</a:t>
            </a:r>
          </a:p>
        </p:txBody>
      </p:sp>
    </p:spTree>
    <p:extLst>
      <p:ext uri="{BB962C8B-B14F-4D97-AF65-F5344CB8AC3E}">
        <p14:creationId xmlns:p14="http://schemas.microsoft.com/office/powerpoint/2010/main" val="191059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ECD10B6-4CE7-43AA-915D-DFD0A4948923}"/>
              </a:ext>
            </a:extLst>
          </p:cNvPr>
          <p:cNvSpPr>
            <a:spLocks noGrp="1"/>
          </p:cNvSpPr>
          <p:nvPr>
            <p:ph type="sldNum" sz="quarter" idx="12"/>
          </p:nvPr>
        </p:nvSpPr>
        <p:spPr/>
        <p:txBody>
          <a:bodyPr/>
          <a:lstStyle/>
          <a:p>
            <a:fld id="{733122C9-A0B9-462F-8757-0847AD287B63}" type="slidenum">
              <a:rPr lang="fr-FR" smtClean="0"/>
              <a:pPr/>
              <a:t>13</a:t>
            </a:fld>
            <a:endParaRPr lang="fr-FR" dirty="0"/>
          </a:p>
        </p:txBody>
      </p:sp>
      <p:sp>
        <p:nvSpPr>
          <p:cNvPr id="11" name="Titre 1"/>
          <p:cNvSpPr txBox="1">
            <a:spLocks/>
          </p:cNvSpPr>
          <p:nvPr/>
        </p:nvSpPr>
        <p:spPr bwMode="gray">
          <a:xfrm>
            <a:off x="4572000" y="915566"/>
            <a:ext cx="4003540" cy="3456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200" dirty="0"/>
              <a:t>&gt;&gt; Une rubrique dédiée à l’information sur la </a:t>
            </a:r>
            <a:r>
              <a:rPr lang="fr-FR" sz="1200" dirty="0">
                <a:solidFill>
                  <a:srgbClr val="FF0000"/>
                </a:solidFill>
              </a:rPr>
              <a:t>poursuite d’études et l’insertion professionnelle des étudiants  </a:t>
            </a:r>
            <a:br>
              <a:rPr lang="fr-FR" sz="1400" b="0" dirty="0">
                <a:solidFill>
                  <a:srgbClr val="FF0000"/>
                </a:solidFill>
              </a:rPr>
            </a:br>
            <a:br>
              <a:rPr lang="fr-FR" sz="1400" dirty="0"/>
            </a:br>
            <a:r>
              <a:rPr lang="fr-FR" sz="1200" dirty="0"/>
              <a:t>&gt;&gt; L’information sur la réussite</a:t>
            </a:r>
            <a:br>
              <a:rPr lang="fr-FR" sz="1400" dirty="0"/>
            </a:br>
            <a:br>
              <a:rPr lang="fr-FR" sz="1400" dirty="0"/>
            </a:br>
            <a:r>
              <a:rPr lang="fr-FR" sz="1200" dirty="0"/>
              <a:t>&gt;&gt; Des statistiques d’insertion et de niveau de salaire 6 mois / 1 an après la sortie des études </a:t>
            </a:r>
          </a:p>
          <a:p>
            <a:r>
              <a:rPr lang="fr-FR" sz="1200" b="0" dirty="0"/>
              <a:t>-</a:t>
            </a:r>
            <a:r>
              <a:rPr lang="fr-FR" sz="1200" dirty="0"/>
              <a:t> </a:t>
            </a:r>
            <a:r>
              <a:rPr lang="fr-FR" sz="1200" b="0" dirty="0"/>
              <a:t>Licences générales</a:t>
            </a:r>
          </a:p>
          <a:p>
            <a:r>
              <a:rPr lang="fr-FR" sz="1200" b="0" dirty="0"/>
              <a:t>- BTS</a:t>
            </a:r>
          </a:p>
          <a:p>
            <a:r>
              <a:rPr lang="fr-FR" sz="1200" b="0" dirty="0"/>
              <a:t>- BUT</a:t>
            </a:r>
          </a:p>
          <a:p>
            <a:r>
              <a:rPr lang="fr-FR" sz="1200" b="0" dirty="0"/>
              <a:t>- Écoles d’ingénieur, de commerce et de management</a:t>
            </a:r>
          </a:p>
          <a:p>
            <a:r>
              <a:rPr lang="fr-FR" sz="1300" b="0" dirty="0"/>
              <a:t>- Etc.</a:t>
            </a:r>
          </a:p>
          <a:p>
            <a:endParaRPr lang="fr-FR" sz="1400" b="0" dirty="0"/>
          </a:p>
        </p:txBody>
      </p:sp>
      <p:pic>
        <p:nvPicPr>
          <p:cNvPr id="8" name="Image 7">
            <a:extLst>
              <a:ext uri="{FF2B5EF4-FFF2-40B4-BE49-F238E27FC236}">
                <a16:creationId xmlns:a16="http://schemas.microsoft.com/office/drawing/2014/main" id="{671369B3-31F5-DC5C-7C30-603B5D2665D8}"/>
              </a:ext>
            </a:extLst>
          </p:cNvPr>
          <p:cNvPicPr>
            <a:picLocks noChangeAspect="1"/>
          </p:cNvPicPr>
          <p:nvPr/>
        </p:nvPicPr>
        <p:blipFill rotWithShape="1">
          <a:blip r:embed="rId2"/>
          <a:srcRect b="7239"/>
          <a:stretch/>
        </p:blipFill>
        <p:spPr>
          <a:xfrm>
            <a:off x="386197" y="987574"/>
            <a:ext cx="3762460" cy="3456384"/>
          </a:xfrm>
          <a:prstGeom prst="rect">
            <a:avLst/>
          </a:prstGeom>
          <a:ln>
            <a:solidFill>
              <a:schemeClr val="bg1">
                <a:lumMod val="95000"/>
              </a:schemeClr>
            </a:solidFill>
          </a:ln>
        </p:spPr>
      </p:pic>
      <p:pic>
        <p:nvPicPr>
          <p:cNvPr id="12" name="Image 11">
            <a:extLst>
              <a:ext uri="{FF2B5EF4-FFF2-40B4-BE49-F238E27FC236}">
                <a16:creationId xmlns:a16="http://schemas.microsoft.com/office/drawing/2014/main" id="{A7149D4F-4A71-4832-92ED-2CBA62E74A0D}"/>
              </a:ext>
            </a:extLst>
          </p:cNvPr>
          <p:cNvPicPr>
            <a:picLocks noChangeAspect="1"/>
          </p:cNvPicPr>
          <p:nvPr/>
        </p:nvPicPr>
        <p:blipFill rotWithShape="1">
          <a:blip r:embed="rId3"/>
          <a:srcRect b="71055"/>
          <a:stretch/>
        </p:blipFill>
        <p:spPr>
          <a:xfrm>
            <a:off x="2267427" y="3552170"/>
            <a:ext cx="1296144" cy="373439"/>
          </a:xfrm>
          <a:prstGeom prst="rect">
            <a:avLst/>
          </a:prstGeom>
        </p:spPr>
      </p:pic>
      <p:pic>
        <p:nvPicPr>
          <p:cNvPr id="13" name="Image 12">
            <a:extLst>
              <a:ext uri="{FF2B5EF4-FFF2-40B4-BE49-F238E27FC236}">
                <a16:creationId xmlns:a16="http://schemas.microsoft.com/office/drawing/2014/main" id="{D01714E7-196A-1B32-0195-0C49D8D16899}"/>
              </a:ext>
            </a:extLst>
          </p:cNvPr>
          <p:cNvPicPr>
            <a:picLocks noChangeAspect="1"/>
          </p:cNvPicPr>
          <p:nvPr/>
        </p:nvPicPr>
        <p:blipFill rotWithShape="1">
          <a:blip r:embed="rId3"/>
          <a:srcRect t="34649" b="10613"/>
          <a:stretch/>
        </p:blipFill>
        <p:spPr>
          <a:xfrm>
            <a:off x="2267427" y="3925609"/>
            <a:ext cx="1416158" cy="771590"/>
          </a:xfrm>
          <a:prstGeom prst="rect">
            <a:avLst/>
          </a:prstGeom>
        </p:spPr>
      </p:pic>
      <p:sp>
        <p:nvSpPr>
          <p:cNvPr id="10" name="ZoneTexte 9"/>
          <p:cNvSpPr txBox="1"/>
          <p:nvPr/>
        </p:nvSpPr>
        <p:spPr>
          <a:xfrm>
            <a:off x="3751004" y="145280"/>
            <a:ext cx="5112568" cy="584775"/>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Informer sur l’insertion professionnelle des étudiants</a:t>
            </a:r>
          </a:p>
        </p:txBody>
      </p:sp>
      <p:sp>
        <p:nvSpPr>
          <p:cNvPr id="2" name="Rectangle 1"/>
          <p:cNvSpPr/>
          <p:nvPr/>
        </p:nvSpPr>
        <p:spPr>
          <a:xfrm>
            <a:off x="2915499" y="987574"/>
            <a:ext cx="576381" cy="72008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4ED42DEF-D9C5-4576-AE4C-58A238702287}"/>
              </a:ext>
            </a:extLst>
          </p:cNvPr>
          <p:cNvPicPr>
            <a:picLocks noChangeAspect="1"/>
          </p:cNvPicPr>
          <p:nvPr/>
        </p:nvPicPr>
        <p:blipFill>
          <a:blip r:embed="rId4"/>
          <a:stretch>
            <a:fillRect/>
          </a:stretch>
        </p:blipFill>
        <p:spPr>
          <a:xfrm>
            <a:off x="5534748" y="2988576"/>
            <a:ext cx="1874528" cy="1693361"/>
          </a:xfrm>
          <a:prstGeom prst="rect">
            <a:avLst/>
          </a:prstGeom>
          <a:ln>
            <a:solidFill>
              <a:schemeClr val="bg1">
                <a:lumMod val="95000"/>
              </a:schemeClr>
            </a:solidFill>
          </a:ln>
        </p:spPr>
      </p:pic>
    </p:spTree>
    <p:extLst>
      <p:ext uri="{BB962C8B-B14F-4D97-AF65-F5344CB8AC3E}">
        <p14:creationId xmlns:p14="http://schemas.microsoft.com/office/powerpoint/2010/main" val="1214402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915566"/>
            <a:ext cx="8496943" cy="4032448"/>
          </a:xfrm>
        </p:spPr>
        <p:txBody>
          <a:bodyPr>
            <a:noAutofit/>
          </a:bodyPr>
          <a:lstStyle/>
          <a:p>
            <a:pPr marL="285750" indent="-285750">
              <a:spcAft>
                <a:spcPts val="1200"/>
              </a:spcAft>
              <a:buClr>
                <a:schemeClr val="tx2"/>
              </a:buClr>
              <a:buFont typeface="Wingdings" panose="05000000000000000000" pitchFamily="2" charset="2"/>
              <a:buChar char="§"/>
            </a:pPr>
            <a:r>
              <a:rPr lang="fr-FR" sz="1400" dirty="0">
                <a:solidFill>
                  <a:schemeClr val="accent1"/>
                </a:solidFill>
              </a:rPr>
              <a:t>Jusqu’à </a:t>
            </a:r>
            <a:r>
              <a:rPr lang="fr-FR" sz="1400" b="1" dirty="0">
                <a:solidFill>
                  <a:schemeClr val="bg1"/>
                </a:solidFill>
                <a:highlight>
                  <a:srgbClr val="0000FF"/>
                </a:highlight>
              </a:rPr>
              <a:t>10 vœux et 10 vœux supplémentaires</a:t>
            </a:r>
            <a:r>
              <a:rPr lang="fr-FR" sz="1400" dirty="0">
                <a:solidFill>
                  <a:schemeClr val="accent1"/>
                </a:solidFill>
              </a:rPr>
              <a:t> pour des formations en apprentissage</a:t>
            </a:r>
          </a:p>
          <a:p>
            <a:pPr marL="285750" indent="-285750">
              <a:spcAft>
                <a:spcPts val="1200"/>
              </a:spcAft>
              <a:buClr>
                <a:schemeClr val="tx2"/>
              </a:buClr>
              <a:buFont typeface="Wingdings" panose="05000000000000000000" pitchFamily="2" charset="2"/>
              <a:buChar char="§"/>
            </a:pPr>
            <a:r>
              <a:rPr lang="fr-FR" sz="1400" dirty="0">
                <a:solidFill>
                  <a:schemeClr val="accent1"/>
                </a:solidFill>
              </a:rPr>
              <a:t>Possibilité de faire </a:t>
            </a:r>
            <a:r>
              <a:rPr lang="fr-FR" sz="1400" b="1" dirty="0">
                <a:solidFill>
                  <a:schemeClr val="bg1"/>
                </a:solidFill>
                <a:highlight>
                  <a:srgbClr val="0000FF"/>
                </a:highlight>
              </a:rPr>
              <a:t>des sous-vœux pour certaines filières sélectives </a:t>
            </a:r>
            <a:r>
              <a:rPr lang="fr-FR" sz="1400" dirty="0">
                <a:solidFill>
                  <a:schemeClr val="accent1"/>
                </a:solidFill>
              </a:rPr>
              <a:t> (Classes prépa, BTS, BUT, écoles de commerce, d'ingénieurs, IFSI, IEP, etc.) </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EC130E"/>
                </a:highlight>
              </a:rPr>
              <a:t>Les vœux sont formulés librement par les candidats (pas de classement par ordre de priorité) </a:t>
            </a:r>
            <a:r>
              <a:rPr lang="fr-FR" sz="1400" dirty="0">
                <a:solidFill>
                  <a:schemeClr val="accent1"/>
                </a:solidFill>
                <a:highlight>
                  <a:srgbClr val="EC130E"/>
                </a:highlight>
              </a:rPr>
              <a:t>: </a:t>
            </a:r>
            <a:r>
              <a:rPr lang="fr-FR" sz="1400" dirty="0">
                <a:solidFill>
                  <a:schemeClr val="accent1"/>
                </a:solidFill>
              </a:rPr>
              <a:t>une réponse sera apportée pour chaque vœu formulé à compter du 2 juin 2026</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EC130E"/>
                </a:highlight>
              </a:rPr>
              <a:t>La date de formulation du vœu n’est pas prise en compte</a:t>
            </a:r>
            <a:r>
              <a:rPr lang="fr-FR" sz="1400" dirty="0">
                <a:solidFill>
                  <a:schemeClr val="accent1"/>
                </a:solidFill>
                <a:highlight>
                  <a:srgbClr val="EC130E"/>
                </a:highlight>
              </a:rPr>
              <a:t> </a:t>
            </a:r>
            <a:r>
              <a:rPr lang="fr-FR" sz="1400" dirty="0">
                <a:solidFill>
                  <a:schemeClr val="accent1"/>
                </a:solidFill>
              </a:rPr>
              <a:t>pour l’examen du dossier </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EC130E"/>
                </a:highlight>
              </a:rPr>
              <a:t>Chaque formation n’a connaissance que des vœux formulés pour elle</a:t>
            </a:r>
            <a:r>
              <a:rPr lang="fr-FR" sz="1400" dirty="0">
                <a:solidFill>
                  <a:schemeClr val="accent1"/>
                </a:solidFill>
                <a:highlight>
                  <a:srgbClr val="EC130E"/>
                </a:highlight>
              </a:rPr>
              <a:t> </a:t>
            </a:r>
            <a:r>
              <a:rPr lang="fr-FR" sz="1400" dirty="0">
                <a:solidFill>
                  <a:schemeClr val="accent1"/>
                </a:solidFill>
              </a:rPr>
              <a:t>: elle ne connait pas les autres vœux formulés  par les candidats</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8080"/>
                </a:highlight>
              </a:rPr>
              <a:t>Quand un candidat accepte une formation, il a toujours la possibilité de conserver des vœux pour lesquels il est en liste d’attente</a:t>
            </a:r>
            <a:r>
              <a:rPr lang="fr-FR" sz="1400" dirty="0">
                <a:solidFill>
                  <a:schemeClr val="accent1"/>
                </a:solidFill>
                <a:highlight>
                  <a:srgbClr val="008080"/>
                </a:highlight>
              </a:rPr>
              <a:t> </a:t>
            </a:r>
            <a:r>
              <a:rPr lang="fr-FR" sz="1400" dirty="0">
                <a:solidFill>
                  <a:schemeClr val="accent1"/>
                </a:solidFill>
              </a:rPr>
              <a:t>et qui l’intéressent davantage</a:t>
            </a:r>
          </a:p>
          <a:p>
            <a:pPr marL="285750" indent="-285750">
              <a:spcAft>
                <a:spcPts val="1200"/>
              </a:spcAft>
              <a:buClr>
                <a:schemeClr val="tx2"/>
              </a:buClr>
              <a:buFont typeface="Wingdings" panose="05000000000000000000" pitchFamily="2" charset="2"/>
              <a:buChar char="§"/>
            </a:pPr>
            <a:r>
              <a:rPr lang="fr-FR" sz="1400" b="1" dirty="0">
                <a:solidFill>
                  <a:schemeClr val="bg1"/>
                </a:solidFill>
                <a:highlight>
                  <a:srgbClr val="008080"/>
                </a:highlight>
              </a:rPr>
              <a:t>Entre le vendredi 5 et le lundi 8 juin 2026 inclus, le candidat devra classer ses vœux en attente par ordre de préférence</a:t>
            </a:r>
            <a:r>
              <a:rPr lang="fr-FR" sz="1400" dirty="0">
                <a:solidFill>
                  <a:schemeClr val="accent1"/>
                </a:solidFill>
                <a:highlight>
                  <a:srgbClr val="008080"/>
                </a:highlight>
              </a:rPr>
              <a:t> </a:t>
            </a:r>
            <a:r>
              <a:rPr lang="fr-FR" sz="1400" dirty="0">
                <a:solidFill>
                  <a:schemeClr val="accent1"/>
                </a:solidFill>
              </a:rPr>
              <a:t>&gt;&gt; Objectif : </a:t>
            </a:r>
            <a:r>
              <a:rPr lang="fr-FR" sz="1400" b="1" u="sng" dirty="0">
                <a:solidFill>
                  <a:schemeClr val="accent1"/>
                </a:solidFill>
                <a:uFill>
                  <a:solidFill>
                    <a:schemeClr val="tx1">
                      <a:lumMod val="60000"/>
                      <a:lumOff val="40000"/>
                    </a:schemeClr>
                  </a:solidFill>
                </a:uFill>
              </a:rPr>
              <a:t>accélérer le processus de choix et réduire la taille des listes d’attente</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14</a:t>
            </a:fld>
            <a:endParaRPr lang="fr-FR" dirty="0"/>
          </a:p>
        </p:txBody>
      </p:sp>
      <p:sp>
        <p:nvSpPr>
          <p:cNvPr id="5" name="ZoneTexte 4"/>
          <p:cNvSpPr txBox="1"/>
          <p:nvPr/>
        </p:nvSpPr>
        <p:spPr>
          <a:xfrm>
            <a:off x="3653768" y="309518"/>
            <a:ext cx="5112568" cy="338554"/>
          </a:xfrm>
          <a:prstGeom prst="rect">
            <a:avLst/>
          </a:prstGeom>
          <a:solidFill>
            <a:schemeClr val="accent6">
              <a:lumMod val="60000"/>
              <a:lumOff val="40000"/>
            </a:schemeClr>
          </a:solidFill>
        </p:spPr>
        <p:txBody>
          <a:bodyPr wrap="square" rtlCol="0">
            <a:spAutoFit/>
          </a:bodyPr>
          <a:lstStyle/>
          <a:p>
            <a:pPr algn="ctr"/>
            <a:r>
              <a:rPr lang="fr-FR" sz="1600" b="1" kern="0" cap="small" dirty="0">
                <a:solidFill>
                  <a:srgbClr val="000091"/>
                </a:solidFill>
              </a:rPr>
              <a:t>Quelques règles importantes à retenir</a:t>
            </a:r>
          </a:p>
        </p:txBody>
      </p:sp>
    </p:spTree>
    <p:extLst>
      <p:ext uri="{BB962C8B-B14F-4D97-AF65-F5344CB8AC3E}">
        <p14:creationId xmlns:p14="http://schemas.microsoft.com/office/powerpoint/2010/main" val="67952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14/01/2026</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15</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467544" y="1004431"/>
            <a:ext cx="3600402" cy="3744417"/>
          </a:xfrm>
        </p:spPr>
        <p:txBody>
          <a:bodyPr>
            <a:noAutofit/>
          </a:bodyPr>
          <a:lstStyle/>
          <a:p>
            <a:pPr marL="285750" indent="-285750" algn="l" defTabSz="457200">
              <a:spcBef>
                <a:spcPct val="20000"/>
              </a:spcBef>
              <a:buClr>
                <a:schemeClr val="tx2"/>
              </a:buClr>
              <a:buSzPct val="100000"/>
              <a:buFont typeface="Wingdings" panose="05000000000000000000" pitchFamily="2" charset="2"/>
              <a:buChar char="§"/>
              <a:defRPr/>
            </a:pPr>
            <a:r>
              <a:rPr lang="fr-FR" sz="1400"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285750" lvl="0" indent="-285750" algn="l" defTabSz="457200">
              <a:spcBef>
                <a:spcPct val="20000"/>
              </a:spcBef>
              <a:buClr>
                <a:schemeClr val="tx2"/>
              </a:buClr>
              <a:buSzPct val="100000"/>
              <a:buFont typeface="Wingdings" panose="05000000000000000000" pitchFamily="2" charset="2"/>
              <a:buChar char="§"/>
              <a:defRPr/>
            </a:pPr>
            <a:endParaRPr lang="fr-FR" sz="1400" b="1" dirty="0">
              <a:solidFill>
                <a:schemeClr val="bg1"/>
              </a:solidFill>
              <a:highlight>
                <a:srgbClr val="0000FF"/>
              </a:highlight>
            </a:endParaRPr>
          </a:p>
          <a:p>
            <a:pPr marL="285750" lvl="0" indent="-285750" algn="l" defTabSz="457200">
              <a:spcBef>
                <a:spcPct val="20000"/>
              </a:spcBef>
              <a:buClr>
                <a:schemeClr val="tx2"/>
              </a:buClr>
              <a:buSzPct val="100000"/>
              <a:buFont typeface="Wingdings" panose="05000000000000000000" pitchFamily="2" charset="2"/>
              <a:buChar char="§"/>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formation.</a:t>
            </a:r>
          </a:p>
          <a:p>
            <a:pPr marL="285750" lvl="0" indent="-285750" algn="l" defTabSz="457200">
              <a:spcBef>
                <a:spcPct val="20000"/>
              </a:spcBef>
              <a:spcAft>
                <a:spcPts val="0"/>
              </a:spcAft>
              <a:buClr>
                <a:schemeClr val="tx2"/>
              </a:buClr>
              <a:buSzPct val="100000"/>
              <a:buFont typeface="Wingdings" panose="05000000000000000000" pitchFamily="2" charset="2"/>
              <a:buChar char="§"/>
              <a:defRPr/>
            </a:pPr>
            <a:endParaRPr lang="fr-FR" sz="1400" b="0" dirty="0">
              <a:solidFill>
                <a:schemeClr val="accent1"/>
              </a:solidFill>
            </a:endParaRPr>
          </a:p>
          <a:p>
            <a:pPr marL="285750" indent="-285750" algn="l" defTabSz="457200">
              <a:spcBef>
                <a:spcPct val="20000"/>
              </a:spcBef>
              <a:spcAft>
                <a:spcPts val="0"/>
              </a:spcAft>
              <a:buClr>
                <a:schemeClr val="tx2"/>
              </a:buClr>
              <a:buSzPct val="100000"/>
              <a:buFont typeface="Wingdings" panose="05000000000000000000" pitchFamily="2" charset="2"/>
              <a:buChar char="§"/>
              <a:defRPr/>
            </a:pPr>
            <a:r>
              <a:rPr lang="fr-FR" sz="1400" dirty="0">
                <a:solidFill>
                  <a:schemeClr val="bg1"/>
                </a:solidFill>
                <a:highlight>
                  <a:srgbClr val="0000FF"/>
                </a:highlight>
              </a:rPr>
              <a:t>L</a:t>
            </a:r>
            <a:r>
              <a:rPr lang="fr-FR" sz="1400" b="1" dirty="0">
                <a:solidFill>
                  <a:schemeClr val="bg1"/>
                </a:solidFill>
                <a:highlight>
                  <a:srgbClr val="0000FF"/>
                </a:highlight>
              </a:rPr>
              <a:t>es pièces spécifiques ou formulaires </a:t>
            </a:r>
            <a:r>
              <a:rPr lang="fr-FR" sz="1400" b="0" dirty="0">
                <a:solidFill>
                  <a:schemeClr val="accent1"/>
                </a:solidFill>
              </a:rPr>
              <a:t>demandés par certaines formations sélectives.</a:t>
            </a:r>
          </a:p>
          <a:p>
            <a:pPr marL="285750" indent="-285750" algn="l" defTabSz="457200">
              <a:spcBef>
                <a:spcPct val="20000"/>
              </a:spcBef>
              <a:spcAft>
                <a:spcPts val="0"/>
              </a:spcAft>
              <a:buClr>
                <a:schemeClr val="tx2"/>
              </a:buClr>
              <a:buSzPct val="100000"/>
              <a:buFont typeface="Wingdings" panose="05000000000000000000" pitchFamily="2" charset="2"/>
              <a:buChar char="§"/>
              <a:defRPr/>
            </a:pPr>
            <a:endParaRPr lang="fr-FR" sz="1400" dirty="0"/>
          </a:p>
          <a:p>
            <a:pPr marL="285750" indent="-285750" algn="l" defTabSz="457200">
              <a:spcBef>
                <a:spcPct val="20000"/>
              </a:spcBef>
              <a:spcAft>
                <a:spcPts val="0"/>
              </a:spcAft>
              <a:buClr>
                <a:schemeClr val="tx2"/>
              </a:buClr>
              <a:buSzPct val="100000"/>
              <a:buFont typeface="Wingdings" panose="05000000000000000000" pitchFamily="2" charset="2"/>
              <a:buChar char="§"/>
              <a:defRPr/>
            </a:pPr>
            <a:r>
              <a:rPr lang="fr-FR" sz="1400" dirty="0">
                <a:solidFill>
                  <a:schemeClr val="bg1"/>
                </a:solidFill>
                <a:highlight>
                  <a:srgbClr val="0000FF"/>
                </a:highlight>
              </a:rPr>
              <a:t>L</a:t>
            </a:r>
            <a:r>
              <a:rPr lang="fr-FR" sz="1400" b="1" dirty="0">
                <a:solidFill>
                  <a:schemeClr val="bg1"/>
                </a:solidFill>
                <a:highlight>
                  <a:srgbClr val="0000FF"/>
                </a:highlight>
              </a:rPr>
              <a:t>a fiche Avenir</a:t>
            </a:r>
            <a:r>
              <a:rPr lang="fr-FR" sz="1400" b="0" dirty="0">
                <a:solidFill>
                  <a:schemeClr val="accent1"/>
                </a:solidFill>
              </a:rPr>
              <a:t> renseignée par les enseignants et le proviseur de votre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31328" y="1004431"/>
            <a:ext cx="4545128" cy="3744416"/>
          </a:xfrm>
        </p:spPr>
        <p:txBody>
          <a:bodyPr>
            <a:noAutofit/>
          </a:bodyPr>
          <a:lstStyle/>
          <a:p>
            <a:pPr marL="285750" indent="-285750" defTabSz="457189">
              <a:spcBef>
                <a:spcPct val="20000"/>
              </a:spcBef>
              <a:spcAft>
                <a:spcPts val="0"/>
              </a:spcAft>
              <a:buClr>
                <a:schemeClr val="tx2"/>
              </a:buClr>
              <a:buSzPct val="100000"/>
              <a:buFont typeface="Wingdings" panose="05000000000000000000" pitchFamily="2" charset="2"/>
              <a:buChar char="§"/>
              <a:defRPr/>
            </a:pPr>
            <a:r>
              <a:rPr lang="fr-FR" sz="1400" b="1" dirty="0">
                <a:solidFill>
                  <a:schemeClr val="bg1"/>
                </a:solidFill>
                <a:highlight>
                  <a:srgbClr val="0000FF"/>
                </a:highlight>
              </a:rPr>
              <a:t>Les bulletins scolaires et notes du baccalauréat : </a:t>
            </a:r>
          </a:p>
          <a:p>
            <a:pPr lvl="1">
              <a:buClr>
                <a:schemeClr val="tx2"/>
              </a:buClr>
            </a:pPr>
            <a:r>
              <a:rPr lang="fr-FR" sz="1400" b="1" dirty="0">
                <a:solidFill>
                  <a:schemeClr val="accent1"/>
                </a:solidFill>
              </a:rPr>
              <a:t> Année de première </a:t>
            </a:r>
            <a:r>
              <a:rPr lang="fr-FR" sz="1400" dirty="0">
                <a:solidFill>
                  <a:schemeClr val="accent1"/>
                </a:solidFill>
              </a:rPr>
              <a:t>: bulletins scolaires et notes des épreuves anticipées de français et celles au titre du contrôle continu du baccalauréat (pour les lycéens généraux et technologiques).</a:t>
            </a:r>
          </a:p>
          <a:p>
            <a:pPr lvl="1">
              <a:spcAft>
                <a:spcPts val="1200"/>
              </a:spcAft>
              <a:buClr>
                <a:schemeClr val="tx2"/>
              </a:buClr>
            </a:pPr>
            <a:r>
              <a:rPr lang="fr-FR" sz="1400" b="1" dirty="0">
                <a:solidFill>
                  <a:schemeClr val="accent1"/>
                </a:solidFill>
              </a:rPr>
              <a:t> 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a:t>
            </a:r>
          </a:p>
          <a:p>
            <a:pPr marL="285750" lvl="0" indent="-285750" defTabSz="457200">
              <a:spcBef>
                <a:spcPts val="600"/>
              </a:spcBef>
              <a:spcAft>
                <a:spcPts val="0"/>
              </a:spcAft>
              <a:buClr>
                <a:schemeClr val="tx2"/>
              </a:buClr>
              <a:buSzPct val="100000"/>
              <a:buFont typeface="Wingdings" panose="05000000000000000000" pitchFamily="2" charset="2"/>
              <a:buChar char="§"/>
              <a:defRPr/>
            </a:pPr>
            <a:r>
              <a:rPr lang="fr-FR" sz="1400" b="1" dirty="0">
                <a:solidFill>
                  <a:srgbClr val="FFFFFF"/>
                </a:solidFill>
                <a:highlight>
                  <a:srgbClr val="0000FF"/>
                </a:highlight>
              </a:rPr>
              <a:t>Des informations sur votre parcours spécifique </a:t>
            </a:r>
            <a:r>
              <a:rPr lang="fr-FR" sz="1400" dirty="0">
                <a:solidFill>
                  <a:srgbClr val="000000"/>
                </a:solidFill>
              </a:rPr>
              <a:t> </a:t>
            </a:r>
          </a:p>
          <a:p>
            <a:pPr marL="463550" lvl="0" indent="-285750" defTabSz="457200">
              <a:spcBef>
                <a:spcPts val="600"/>
              </a:spcBef>
              <a:spcAft>
                <a:spcPts val="0"/>
              </a:spcAft>
              <a:buClr>
                <a:schemeClr val="tx2"/>
              </a:buClr>
              <a:buSzPct val="100000"/>
              <a:buFont typeface="Arial" panose="020B0604020202020204" pitchFamily="34" charset="0"/>
              <a:buChar char="•"/>
              <a:defRPr/>
            </a:pPr>
            <a:r>
              <a:rPr lang="fr-FR" sz="1400" dirty="0">
                <a:solidFill>
                  <a:srgbClr val="000000"/>
                </a:solidFill>
              </a:rPr>
              <a:t>Parcours en sections européennes ou binationales ou bac français international (BFI).</a:t>
            </a:r>
          </a:p>
          <a:p>
            <a:pPr marL="463550" lvl="0" indent="-285750" defTabSz="457200">
              <a:spcBef>
                <a:spcPts val="600"/>
              </a:spcBef>
              <a:spcAft>
                <a:spcPts val="0"/>
              </a:spcAft>
              <a:buClr>
                <a:schemeClr val="tx2"/>
              </a:buClr>
              <a:buSzPct val="100000"/>
              <a:buFont typeface="Arial" panose="020B0604020202020204" pitchFamily="34" charset="0"/>
              <a:buChar char="•"/>
              <a:defRPr/>
            </a:pPr>
            <a:r>
              <a:rPr lang="fr-FR" sz="1400" dirty="0">
                <a:solidFill>
                  <a:srgbClr val="000000"/>
                </a:solidFill>
              </a:rPr>
              <a:t>Participation aux cordées de la réussite.</a:t>
            </a:r>
          </a:p>
          <a:p>
            <a:pPr marL="463550" lvl="0" indent="-285750" defTabSz="457200">
              <a:spcBef>
                <a:spcPts val="600"/>
              </a:spcBef>
              <a:spcAft>
                <a:spcPts val="0"/>
              </a:spcAft>
              <a:buClr>
                <a:schemeClr val="tx2"/>
              </a:buClr>
              <a:buSzPct val="100000"/>
              <a:buFont typeface="Arial" panose="020B0604020202020204" pitchFamily="34" charset="0"/>
              <a:buChar char="•"/>
              <a:defRPr/>
            </a:pPr>
            <a:r>
              <a:rPr lang="fr-FR" sz="1400" dirty="0">
                <a:solidFill>
                  <a:srgbClr val="000000"/>
                </a:solidFill>
              </a:rPr>
              <a:t>Certification des compétences numériques (</a:t>
            </a:r>
            <a:r>
              <a:rPr lang="fr-FR" sz="1400" dirty="0" err="1">
                <a:solidFill>
                  <a:srgbClr val="000000"/>
                </a:solidFill>
              </a:rPr>
              <a:t>Pix</a:t>
            </a:r>
            <a:r>
              <a:rPr lang="fr-FR" sz="1400" dirty="0">
                <a:solidFill>
                  <a:srgbClr val="000000"/>
                </a:solidFill>
              </a:rPr>
              <a:t>).</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16</a:t>
            </a:fld>
            <a:endParaRPr lang="fr-FR"/>
          </a:p>
        </p:txBody>
      </p:sp>
      <p:sp>
        <p:nvSpPr>
          <p:cNvPr id="6" name="ZoneTexte 5"/>
          <p:cNvSpPr txBox="1"/>
          <p:nvPr/>
        </p:nvSpPr>
        <p:spPr>
          <a:xfrm>
            <a:off x="3570312" y="109942"/>
            <a:ext cx="5112568" cy="584775"/>
          </a:xfrm>
          <a:prstGeom prst="rect">
            <a:avLst/>
          </a:prstGeom>
          <a:solidFill>
            <a:schemeClr val="accent6">
              <a:lumMod val="60000"/>
              <a:lumOff val="40000"/>
            </a:schemeClr>
          </a:solidFill>
        </p:spPr>
        <p:txBody>
          <a:bodyPr wrap="square" rtlCol="0">
            <a:spAutoFit/>
          </a:bodyPr>
          <a:lstStyle/>
          <a:p>
            <a:pPr algn="ctr"/>
            <a:r>
              <a:rPr lang="fr-FR" sz="1600" b="1" cap="small" dirty="0"/>
              <a:t>Les éléments transmis aux formations du supérieur</a:t>
            </a:r>
          </a:p>
        </p:txBody>
      </p:sp>
    </p:spTree>
    <p:extLst>
      <p:ext uri="{BB962C8B-B14F-4D97-AF65-F5344CB8AC3E}">
        <p14:creationId xmlns:p14="http://schemas.microsoft.com/office/powerpoint/2010/main" val="1898735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14/01/2026</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17</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18</a:t>
            </a:fld>
            <a:endParaRPr lang="fr-FR" dirty="0"/>
          </a:p>
        </p:txBody>
      </p:sp>
      <p:sp>
        <p:nvSpPr>
          <p:cNvPr id="4" name="Titre 3"/>
          <p:cNvSpPr>
            <a:spLocks noGrp="1"/>
          </p:cNvSpPr>
          <p:nvPr>
            <p:ph type="title"/>
          </p:nvPr>
        </p:nvSpPr>
        <p:spPr>
          <a:xfrm>
            <a:off x="467543" y="900000"/>
            <a:ext cx="8208913" cy="581888"/>
          </a:xfrm>
        </p:spPr>
        <p:txBody>
          <a:bodyPr/>
          <a:lstStyle/>
          <a:p>
            <a:pPr algn="ctr"/>
            <a:r>
              <a:rPr lang="fr-FR" sz="2000" dirty="0"/>
              <a:t>Mardi 2 juin 2026 &gt; samedi 11 juillet 2026</a:t>
            </a:r>
            <a:br>
              <a:rPr lang="fr-FR" sz="2000" dirty="0"/>
            </a:br>
            <a:r>
              <a:rPr lang="fr-FR" sz="2000" dirty="0"/>
              <a:t>Je reçois les réponses des formations et je décide</a:t>
            </a:r>
          </a:p>
        </p:txBody>
      </p:sp>
      <p:sp>
        <p:nvSpPr>
          <p:cNvPr id="10" name="ZoneTexte 9"/>
          <p:cNvSpPr txBox="1"/>
          <p:nvPr/>
        </p:nvSpPr>
        <p:spPr>
          <a:xfrm>
            <a:off x="683568" y="1491749"/>
            <a:ext cx="3781516" cy="1346522"/>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Mardi 2 juin – début de la phase principale : </a:t>
            </a:r>
          </a:p>
          <a:p>
            <a:r>
              <a:rPr lang="fr-FR" sz="1200" b="1" dirty="0">
                <a:solidFill>
                  <a:schemeClr val="bg1"/>
                </a:solidFill>
                <a:highlight>
                  <a:srgbClr val="0000FF"/>
                </a:highlight>
              </a:rPr>
              <a:t>c’est le moment de faire vos choix</a:t>
            </a:r>
            <a:br>
              <a:rPr lang="fr-FR" sz="1050" b="1" dirty="0">
                <a:solidFill>
                  <a:schemeClr val="bg1"/>
                </a:solidFill>
                <a:highlight>
                  <a:srgbClr val="0000FF"/>
                </a:highlight>
              </a:rPr>
            </a:br>
            <a:endParaRPr lang="fr-FR" sz="500" b="1" dirty="0">
              <a:solidFill>
                <a:schemeClr val="bg1"/>
              </a:solidFill>
              <a:highlight>
                <a:srgbClr val="0000FF"/>
              </a:highlight>
            </a:endParaRPr>
          </a:p>
          <a:p>
            <a:pPr marL="171450" indent="-171450">
              <a:buClr>
                <a:srgbClr val="FF0000"/>
              </a:buClr>
              <a:buFont typeface="Courier New" panose="02070309020205020404" pitchFamily="49" charset="0"/>
              <a:buChar char="o"/>
            </a:pPr>
            <a:r>
              <a:rPr lang="fr-FR" sz="1050" b="1" dirty="0">
                <a:solidFill>
                  <a:schemeClr val="accent1"/>
                </a:solidFill>
              </a:rPr>
              <a:t>Consultez dans votre dossier</a:t>
            </a:r>
            <a:r>
              <a:rPr lang="fr-FR" sz="1050" dirty="0">
                <a:solidFill>
                  <a:schemeClr val="accent1"/>
                </a:solidFill>
              </a:rPr>
              <a:t>, au fur et à mesure, les propositions d’admission (Oui ou Oui-si) des formations que vous avez demandées.</a:t>
            </a:r>
          </a:p>
          <a:p>
            <a:pPr marL="171450" indent="-171450">
              <a:buClr>
                <a:srgbClr val="FF0000"/>
              </a:buClr>
              <a:buFont typeface="Courier New" panose="02070309020205020404" pitchFamily="49" charset="0"/>
              <a:buChar char="o"/>
            </a:pPr>
            <a:r>
              <a:rPr lang="fr-FR" sz="1050" b="1" dirty="0">
                <a:solidFill>
                  <a:schemeClr val="accent1"/>
                </a:solidFill>
              </a:rPr>
              <a:t>Faites votre choix </a:t>
            </a:r>
            <a:r>
              <a:rPr lang="fr-FR" sz="1050" dirty="0">
                <a:solidFill>
                  <a:schemeClr val="accent1"/>
                </a:solidFill>
              </a:rPr>
              <a:t>: vous devez répondre dans les délais à chaque proposition d’admission reçue.</a:t>
            </a:r>
          </a:p>
        </p:txBody>
      </p:sp>
      <p:sp>
        <p:nvSpPr>
          <p:cNvPr id="11" name="ZoneTexte 10"/>
          <p:cNvSpPr txBox="1"/>
          <p:nvPr/>
        </p:nvSpPr>
        <p:spPr>
          <a:xfrm>
            <a:off x="683568" y="3728958"/>
            <a:ext cx="3781516" cy="931024"/>
          </a:xfrm>
          <a:prstGeom prst="rect">
            <a:avLst/>
          </a:prstGeom>
          <a:noFill/>
          <a:ln>
            <a:solidFill>
              <a:schemeClr val="tx1"/>
            </a:solidFill>
          </a:ln>
        </p:spPr>
        <p:txBody>
          <a:bodyPr wrap="square" rtlCol="0">
            <a:spAutoFit/>
          </a:bodyPr>
          <a:lstStyle/>
          <a:p>
            <a:r>
              <a:rPr lang="fr-FR" sz="1000" dirty="0"/>
              <a:t>	</a:t>
            </a:r>
            <a:r>
              <a:rPr lang="fr-FR" sz="1200" b="1" dirty="0">
                <a:solidFill>
                  <a:schemeClr val="bg1"/>
                </a:solidFill>
                <a:highlight>
                  <a:srgbClr val="0000FF"/>
                </a:highlight>
              </a:rPr>
              <a:t>Mercredi 11 juin – début de la </a:t>
            </a:r>
            <a:r>
              <a:rPr lang="fr-FR" sz="1200" dirty="0">
                <a:solidFill>
                  <a:schemeClr val="accent1"/>
                </a:solidFill>
              </a:rPr>
              <a:t>	</a:t>
            </a:r>
            <a:r>
              <a:rPr lang="fr-FR" sz="1200" b="1" dirty="0">
                <a:solidFill>
                  <a:schemeClr val="bg1"/>
                </a:solidFill>
                <a:highlight>
                  <a:srgbClr val="0000FF"/>
                </a:highlight>
              </a:rPr>
              <a:t>phase complémentaire </a:t>
            </a:r>
            <a:br>
              <a:rPr lang="fr-FR" sz="1050" b="1" dirty="0">
                <a:solidFill>
                  <a:schemeClr val="bg1"/>
                </a:solidFill>
                <a:highlight>
                  <a:srgbClr val="0000FF"/>
                </a:highlight>
              </a:rPr>
            </a:br>
            <a:endParaRPr lang="fr-FR" sz="1050" b="1" dirty="0">
              <a:solidFill>
                <a:schemeClr val="bg1"/>
              </a:solidFill>
              <a:highlight>
                <a:srgbClr val="0000FF"/>
              </a:highlight>
            </a:endParaRPr>
          </a:p>
          <a:p>
            <a:r>
              <a:rPr lang="fr-FR" sz="1000" dirty="0">
                <a:solidFill>
                  <a:schemeClr val="accent1"/>
                </a:solidFill>
              </a:rPr>
              <a:t>Vous pouvez formuler </a:t>
            </a:r>
            <a:r>
              <a:rPr lang="fr-FR" sz="1000" b="1" dirty="0">
                <a:solidFill>
                  <a:schemeClr val="accent1"/>
                </a:solidFill>
              </a:rPr>
              <a:t>jusqu’à 10 nouveaux vœux </a:t>
            </a:r>
            <a:r>
              <a:rPr lang="fr-FR" sz="1000" dirty="0">
                <a:solidFill>
                  <a:schemeClr val="accent1"/>
                </a:solidFill>
              </a:rPr>
              <a:t>pour des formations qui ont encore des places disponibles</a:t>
            </a:r>
          </a:p>
        </p:txBody>
      </p:sp>
      <p:sp>
        <p:nvSpPr>
          <p:cNvPr id="12" name="ZoneTexte 11"/>
          <p:cNvSpPr txBox="1"/>
          <p:nvPr/>
        </p:nvSpPr>
        <p:spPr>
          <a:xfrm>
            <a:off x="683568" y="3003798"/>
            <a:ext cx="3781516" cy="515526"/>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Entre le vendredi 5 juin et le lundi 8 juin inclus</a:t>
            </a:r>
          </a:p>
          <a:p>
            <a:br>
              <a:rPr lang="fr-FR" sz="500" dirty="0"/>
            </a:br>
            <a:r>
              <a:rPr lang="fr-FR" sz="1050" b="1" dirty="0">
                <a:solidFill>
                  <a:schemeClr val="accent1"/>
                </a:solidFill>
              </a:rPr>
              <a:t>Classez vos vœux en attente par ordre de préférence</a:t>
            </a:r>
          </a:p>
        </p:txBody>
      </p:sp>
      <p:sp>
        <p:nvSpPr>
          <p:cNvPr id="13" name="ZoneTexte 12"/>
          <p:cNvSpPr txBox="1"/>
          <p:nvPr/>
        </p:nvSpPr>
        <p:spPr>
          <a:xfrm>
            <a:off x="4753116" y="3393960"/>
            <a:ext cx="3751707" cy="838691"/>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Samedi 11 juillet -  fin de la phase principale</a:t>
            </a:r>
          </a:p>
          <a:p>
            <a:br>
              <a:rPr lang="fr-FR" sz="500" dirty="0">
                <a:solidFill>
                  <a:schemeClr val="accent1"/>
                </a:solidFill>
              </a:rPr>
            </a:br>
            <a:r>
              <a:rPr lang="fr-FR" sz="1050" dirty="0">
                <a:solidFill>
                  <a:schemeClr val="accent1"/>
                </a:solidFill>
              </a:rPr>
              <a:t>La phase complémentaire se poursuit jusqu’au 10 sept.</a:t>
            </a:r>
          </a:p>
          <a:p>
            <a:r>
              <a:rPr lang="fr-FR" sz="1050" dirty="0">
                <a:solidFill>
                  <a:schemeClr val="accent1"/>
                </a:solidFill>
              </a:rPr>
              <a:t>L’accompagnement en CAES se poursuit pour ceux qui ont sollicité cet accompagnement</a:t>
            </a:r>
          </a:p>
        </p:txBody>
      </p:sp>
      <p:sp>
        <p:nvSpPr>
          <p:cNvPr id="15" name="ZoneTexte 14"/>
          <p:cNvSpPr txBox="1"/>
          <p:nvPr/>
        </p:nvSpPr>
        <p:spPr>
          <a:xfrm>
            <a:off x="4753116" y="1491630"/>
            <a:ext cx="3744417" cy="677108"/>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Mardi 7 juillet -  Résultats du Bac 2025</a:t>
            </a:r>
            <a:br>
              <a:rPr lang="fr-FR" sz="1200" dirty="0"/>
            </a:br>
            <a:endParaRPr lang="fr-FR" sz="500" dirty="0"/>
          </a:p>
          <a:p>
            <a:r>
              <a:rPr lang="fr-FR" sz="1050" dirty="0">
                <a:solidFill>
                  <a:schemeClr val="accent1"/>
                </a:solidFill>
              </a:rPr>
              <a:t>Après les résultats du bac, je peux aller </a:t>
            </a:r>
          </a:p>
          <a:p>
            <a:r>
              <a:rPr lang="fr-FR" sz="1050" dirty="0">
                <a:solidFill>
                  <a:schemeClr val="accent1"/>
                </a:solidFill>
              </a:rPr>
              <a:t>m’inscrire dans l’établissement que j’ai choisi</a:t>
            </a:r>
          </a:p>
        </p:txBody>
      </p:sp>
      <p:sp>
        <p:nvSpPr>
          <p:cNvPr id="16" name="ZoneTexte 15"/>
          <p:cNvSpPr txBox="1"/>
          <p:nvPr/>
        </p:nvSpPr>
        <p:spPr>
          <a:xfrm>
            <a:off x="4753116" y="2355726"/>
            <a:ext cx="3744417" cy="838691"/>
          </a:xfrm>
          <a:prstGeom prst="rect">
            <a:avLst/>
          </a:prstGeom>
          <a:noFill/>
          <a:ln>
            <a:solidFill>
              <a:schemeClr val="tx1"/>
            </a:solidFill>
          </a:ln>
        </p:spPr>
        <p:txBody>
          <a:bodyPr wrap="square" rtlCol="0">
            <a:spAutoFit/>
          </a:bodyPr>
          <a:lstStyle/>
          <a:p>
            <a:r>
              <a:rPr lang="fr-FR" sz="1200" b="1" dirty="0">
                <a:solidFill>
                  <a:schemeClr val="bg1"/>
                </a:solidFill>
                <a:highlight>
                  <a:srgbClr val="0000FF"/>
                </a:highlight>
              </a:rPr>
              <a:t>À partir du mercredi 1</a:t>
            </a:r>
            <a:r>
              <a:rPr lang="fr-FR" sz="1200" b="1" baseline="30000" dirty="0">
                <a:solidFill>
                  <a:schemeClr val="bg1"/>
                </a:solidFill>
                <a:highlight>
                  <a:srgbClr val="0000FF"/>
                </a:highlight>
              </a:rPr>
              <a:t>er</a:t>
            </a:r>
            <a:r>
              <a:rPr lang="fr-FR" sz="1200" b="1" dirty="0">
                <a:solidFill>
                  <a:schemeClr val="bg1"/>
                </a:solidFill>
                <a:highlight>
                  <a:srgbClr val="0000FF"/>
                </a:highlight>
              </a:rPr>
              <a:t> juillet</a:t>
            </a:r>
            <a:br>
              <a:rPr lang="fr-FR" sz="1050" dirty="0">
                <a:solidFill>
                  <a:schemeClr val="accent1"/>
                </a:solidFill>
              </a:rPr>
            </a:br>
            <a:br>
              <a:rPr lang="fr-FR" sz="500" dirty="0">
                <a:solidFill>
                  <a:schemeClr val="accent1"/>
                </a:solidFill>
              </a:rPr>
            </a:br>
            <a:r>
              <a:rPr lang="fr-FR" sz="1050" dirty="0">
                <a:solidFill>
                  <a:schemeClr val="accent1"/>
                </a:solidFill>
              </a:rPr>
              <a:t>Début de l’</a:t>
            </a:r>
            <a:r>
              <a:rPr lang="fr-FR" sz="1050" b="1" dirty="0">
                <a:solidFill>
                  <a:schemeClr val="accent1"/>
                </a:solidFill>
              </a:rPr>
              <a:t>Accompagnement personnalisé </a:t>
            </a:r>
            <a:r>
              <a:rPr lang="fr-FR" sz="1050" dirty="0">
                <a:solidFill>
                  <a:schemeClr val="accent1"/>
                </a:solidFill>
              </a:rPr>
              <a:t>des candidats qui n’ont pas reçu de proposition d’admission par les commissions d’accès à l’enseignement supérieur (CAES)</a:t>
            </a:r>
          </a:p>
        </p:txBody>
      </p:sp>
      <p:pic>
        <p:nvPicPr>
          <p:cNvPr id="18" name="Image 17"/>
          <p:cNvPicPr>
            <a:picLocks noChangeAspect="1"/>
          </p:cNvPicPr>
          <p:nvPr/>
        </p:nvPicPr>
        <p:blipFill>
          <a:blip r:embed="rId2"/>
          <a:stretch>
            <a:fillRect/>
          </a:stretch>
        </p:blipFill>
        <p:spPr>
          <a:xfrm>
            <a:off x="899592" y="3859084"/>
            <a:ext cx="531938" cy="364757"/>
          </a:xfrm>
          <a:prstGeom prst="rect">
            <a:avLst/>
          </a:prstGeom>
        </p:spPr>
      </p:pic>
      <p:sp>
        <p:nvSpPr>
          <p:cNvPr id="14" name="ZoneTexte 13"/>
          <p:cNvSpPr txBox="1"/>
          <p:nvPr/>
        </p:nvSpPr>
        <p:spPr>
          <a:xfrm>
            <a:off x="3519276" y="204283"/>
            <a:ext cx="5112568" cy="338554"/>
          </a:xfrm>
          <a:prstGeom prst="rect">
            <a:avLst/>
          </a:prstGeom>
          <a:solidFill>
            <a:schemeClr val="accent6">
              <a:lumMod val="60000"/>
              <a:lumOff val="40000"/>
            </a:schemeClr>
          </a:solidFill>
        </p:spPr>
        <p:txBody>
          <a:bodyPr wrap="square" rtlCol="0">
            <a:spAutoFit/>
          </a:bodyPr>
          <a:lstStyle/>
          <a:p>
            <a:pPr algn="ctr"/>
            <a:r>
              <a:rPr lang="fr-FR" sz="1600" b="1" cap="small" dirty="0"/>
              <a:t>Les dates clés de la phase d’admission 2026</a:t>
            </a:r>
          </a:p>
        </p:txBody>
      </p:sp>
      <p:pic>
        <p:nvPicPr>
          <p:cNvPr id="17" name="Image 16"/>
          <p:cNvPicPr>
            <a:picLocks noChangeAspect="1"/>
          </p:cNvPicPr>
          <p:nvPr/>
        </p:nvPicPr>
        <p:blipFill>
          <a:blip r:embed="rId3"/>
          <a:stretch>
            <a:fillRect/>
          </a:stretch>
        </p:blipFill>
        <p:spPr>
          <a:xfrm>
            <a:off x="7697674" y="1563638"/>
            <a:ext cx="737276" cy="504056"/>
          </a:xfrm>
          <a:prstGeom prst="rect">
            <a:avLst/>
          </a:prstGeom>
        </p:spPr>
      </p:pic>
    </p:spTree>
    <p:extLst>
      <p:ext uri="{BB962C8B-B14F-4D97-AF65-F5344CB8AC3E}">
        <p14:creationId xmlns:p14="http://schemas.microsoft.com/office/powerpoint/2010/main" val="3006729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10773" y="1347614"/>
            <a:ext cx="8298792" cy="3024336"/>
          </a:xfrm>
        </p:spPr>
        <p:txBody>
          <a:bodyPr>
            <a:normAutofit fontScale="85000" lnSpcReduction="20000"/>
          </a:bodyPr>
          <a:lstStyle/>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 numéro vert </a:t>
            </a:r>
            <a:r>
              <a:rPr lang="fr-FR" sz="2000" dirty="0">
                <a:solidFill>
                  <a:schemeClr val="accent1"/>
                </a:solidFill>
              </a:rPr>
              <a:t> </a:t>
            </a:r>
            <a:r>
              <a:rPr lang="fr-FR" sz="2000" b="1" dirty="0">
                <a:solidFill>
                  <a:schemeClr val="tx2"/>
                </a:solidFill>
              </a:rPr>
              <a:t>0 800 400 070 </a:t>
            </a:r>
            <a:br>
              <a:rPr lang="fr-FR" sz="2000" b="1" dirty="0">
                <a:solidFill>
                  <a:schemeClr val="tx2"/>
                </a:solidFill>
              </a:rPr>
            </a:br>
            <a:r>
              <a:rPr lang="fr-FR" sz="1200" i="1" dirty="0">
                <a:solidFill>
                  <a:schemeClr val="accent1"/>
                </a:solidFill>
              </a:rPr>
              <a:t>(en complément du numéro vert accessible depuis l’Outre-mer et l’étranger, des numéros spécifiques pour l’Outre-mer indiqués sur le site parcoursup.gouv.fr)</a:t>
            </a:r>
            <a:br>
              <a:rPr lang="fr-FR" sz="1200" i="1" dirty="0">
                <a:solidFill>
                  <a:schemeClr val="accent1"/>
                </a:solidFill>
              </a:rPr>
            </a:br>
            <a:endParaRPr lang="fr-FR" sz="1200" i="1"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La messagerie contact </a:t>
            </a:r>
            <a:r>
              <a:rPr lang="fr-FR" sz="1600" dirty="0">
                <a:solidFill>
                  <a:schemeClr val="accent1"/>
                </a:solidFill>
              </a:rPr>
              <a:t> depuis le dossier Parcoursup</a:t>
            </a:r>
            <a:br>
              <a:rPr lang="fr-FR" sz="1600" dirty="0">
                <a:solidFill>
                  <a:schemeClr val="accent1"/>
                </a:solidFill>
              </a:rPr>
            </a:br>
            <a:endParaRPr lang="fr-FR" sz="1600"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Les réseaux sociaux (Instagram, X, Facebook, </a:t>
            </a:r>
            <a:r>
              <a:rPr lang="fr-FR" sz="1600" b="1" dirty="0" err="1">
                <a:solidFill>
                  <a:schemeClr val="bg1"/>
                </a:solidFill>
                <a:highlight>
                  <a:srgbClr val="0000FF"/>
                </a:highlight>
              </a:rPr>
              <a:t>TikTok</a:t>
            </a:r>
            <a:r>
              <a:rPr lang="fr-FR" sz="1600" b="1" dirty="0">
                <a:solidFill>
                  <a:schemeClr val="bg1"/>
                </a:solidFill>
                <a:highlight>
                  <a:srgbClr val="0000FF"/>
                </a:highlight>
              </a:rPr>
              <a:t>, </a:t>
            </a:r>
            <a:r>
              <a:rPr lang="fr-FR" sz="1600" b="1" dirty="0" err="1">
                <a:solidFill>
                  <a:schemeClr val="bg1"/>
                </a:solidFill>
                <a:highlight>
                  <a:srgbClr val="0000FF"/>
                </a:highlight>
              </a:rPr>
              <a:t>Linkedin</a:t>
            </a:r>
            <a:r>
              <a:rPr lang="fr-FR" sz="1600" b="1" dirty="0">
                <a:solidFill>
                  <a:schemeClr val="bg1"/>
                </a:solidFill>
                <a:highlight>
                  <a:srgbClr val="0000FF"/>
                </a:highlight>
              </a:rPr>
              <a:t>, </a:t>
            </a:r>
            <a:r>
              <a:rPr lang="fr-FR" sz="1600" b="1" dirty="0" err="1">
                <a:solidFill>
                  <a:schemeClr val="bg1"/>
                </a:solidFill>
                <a:highlight>
                  <a:srgbClr val="0000FF"/>
                </a:highlight>
              </a:rPr>
              <a:t>Youtube</a:t>
            </a:r>
            <a:r>
              <a:rPr lang="fr-FR" sz="1600" b="1" dirty="0">
                <a:solidFill>
                  <a:schemeClr val="bg1"/>
                </a:solidFill>
                <a:highlight>
                  <a:srgbClr val="0000FF"/>
                </a:highlight>
              </a:rPr>
              <a:t>)</a:t>
            </a:r>
            <a:r>
              <a:rPr lang="fr-FR" sz="1600" dirty="0">
                <a:solidFill>
                  <a:schemeClr val="accent1"/>
                </a:solidFill>
              </a:rPr>
              <a:t> pour suivre l’actualité de Parcoursup et recevoir des conseils</a:t>
            </a:r>
          </a:p>
          <a:p>
            <a:pPr marL="285750" lvl="0" indent="-285750" defTabSz="457200">
              <a:spcBef>
                <a:spcPct val="20000"/>
              </a:spcBef>
              <a:spcAft>
                <a:spcPts val="0"/>
              </a:spcAft>
              <a:buClr>
                <a:schemeClr val="tx2"/>
              </a:buClr>
              <a:buSzPct val="100000"/>
              <a:buFont typeface="Wingdings" panose="05000000000000000000" pitchFamily="2" charset="2"/>
              <a:buChar char="§"/>
            </a:pPr>
            <a:endParaRPr lang="fr-FR" sz="1600" dirty="0">
              <a:solidFill>
                <a:schemeClr val="accent1"/>
              </a:solidFill>
            </a:endParaRPr>
          </a:p>
          <a:p>
            <a:pPr marL="28575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 canal d’actualité Parcoursup info sur </a:t>
            </a:r>
            <a:r>
              <a:rPr lang="fr-FR" sz="1600" b="1" dirty="0" err="1">
                <a:solidFill>
                  <a:schemeClr val="bg1"/>
                </a:solidFill>
                <a:highlight>
                  <a:srgbClr val="0000FF"/>
                </a:highlight>
              </a:rPr>
              <a:t>Whatsapp</a:t>
            </a:r>
            <a:r>
              <a:rPr lang="fr-FR" sz="1600" dirty="0">
                <a:solidFill>
                  <a:schemeClr val="accent1"/>
                </a:solidFill>
              </a:rPr>
              <a:t> pour être informés des dates clés, des informations pratiques et des outils essentiels pour réussir son orientation post bac. </a:t>
            </a:r>
          </a:p>
          <a:p>
            <a:pPr marL="268288" defTabSz="457200">
              <a:spcBef>
                <a:spcPct val="20000"/>
              </a:spcBef>
              <a:spcAft>
                <a:spcPts val="0"/>
              </a:spcAft>
              <a:buClr>
                <a:schemeClr val="tx2"/>
              </a:buClr>
              <a:buSzPct val="100000"/>
            </a:pPr>
            <a:r>
              <a:rPr lang="fr-FR" sz="1500" i="1" dirty="0">
                <a:solidFill>
                  <a:schemeClr val="accent1"/>
                </a:solidFill>
              </a:rPr>
              <a:t>Pensez à activer les notifications pour recevoir toutes les informations. </a:t>
            </a:r>
          </a:p>
          <a:p>
            <a:pPr marL="285750" indent="-285750" defTabSz="457200">
              <a:spcBef>
                <a:spcPct val="20000"/>
              </a:spcBef>
              <a:spcAft>
                <a:spcPts val="0"/>
              </a:spcAft>
              <a:buClr>
                <a:schemeClr val="tx2"/>
              </a:buClr>
              <a:buSzPct val="100000"/>
              <a:buFont typeface="Wingdings" panose="05000000000000000000" pitchFamily="2" charset="2"/>
              <a:buChar char="§"/>
            </a:pPr>
            <a:endParaRPr lang="fr-FR" sz="1600"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Des tutos vidéos, des quiz et une FAQ très riche (avec un moteur de recherche intégré)</a:t>
            </a:r>
            <a:br>
              <a:rPr lang="fr-FR" sz="1600" b="1" dirty="0">
                <a:solidFill>
                  <a:schemeClr val="accent1"/>
                </a:solidFill>
                <a:highlight>
                  <a:srgbClr val="FFFF00"/>
                </a:highlight>
              </a:rPr>
            </a:br>
            <a:endParaRPr lang="fr-FR" sz="1600" b="1" dirty="0">
              <a:solidFill>
                <a:schemeClr val="accent1"/>
              </a:solidFill>
              <a:highlight>
                <a:srgbClr val="FFFF00"/>
              </a:highlight>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Un site d’entrainement </a:t>
            </a:r>
            <a:r>
              <a:rPr lang="fr-FR" sz="1600" dirty="0">
                <a:solidFill>
                  <a:schemeClr val="accent1"/>
                </a:solidFill>
              </a:rPr>
              <a:t>pour vous préparer à la phase d’admission</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19</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55713" y="915566"/>
            <a:ext cx="8208912" cy="663637"/>
          </a:xfrm>
        </p:spPr>
        <p:txBody>
          <a:bodyPr/>
          <a:lstStyle/>
          <a:p>
            <a:r>
              <a:rPr lang="fr-FR" sz="2200" dirty="0"/>
              <a:t>Des services pour vous aider et répondre à vos questions</a:t>
            </a:r>
          </a:p>
        </p:txBody>
      </p:sp>
    </p:spTree>
    <p:extLst>
      <p:ext uri="{BB962C8B-B14F-4D97-AF65-F5344CB8AC3E}">
        <p14:creationId xmlns:p14="http://schemas.microsoft.com/office/powerpoint/2010/main" val="173782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94358" y="1491630"/>
            <a:ext cx="8298792" cy="3779166"/>
          </a:xfrm>
          <a:noFill/>
        </p:spPr>
        <p:txBody>
          <a:bodyPr>
            <a:noAutofit/>
          </a:bodyPr>
          <a:lstStyle/>
          <a:p>
            <a:pPr algn="just" defTabSz="457200">
              <a:lnSpc>
                <a:spcPct val="110000"/>
              </a:lnSpc>
              <a:spcBef>
                <a:spcPct val="20000"/>
              </a:spcBef>
              <a:spcAft>
                <a:spcPts val="0"/>
              </a:spcAft>
              <a:buClr>
                <a:schemeClr val="tx2"/>
              </a:buClr>
              <a:buSzPct val="100000"/>
              <a:tabLst>
                <a:tab pos="182563" algn="l"/>
              </a:tabLst>
            </a:pPr>
            <a:r>
              <a:rPr lang="fr-FR" sz="1400" b="1" dirty="0">
                <a:solidFill>
                  <a:schemeClr val="bg1"/>
                </a:solidFill>
                <a:highlight>
                  <a:srgbClr val="0000FF"/>
                </a:highlight>
              </a:rPr>
              <a:t>1 seule procédure, 1 seul dossier, 1 seul calendrier</a:t>
            </a:r>
            <a:r>
              <a:rPr lang="fr-FR" sz="1400" dirty="0">
                <a:solidFill>
                  <a:schemeClr val="accent1"/>
                </a:solidFill>
              </a:rPr>
              <a:t> pour simplifier vos démarches</a:t>
            </a:r>
          </a:p>
          <a:p>
            <a:pPr algn="just" defTabSz="457200">
              <a:lnSpc>
                <a:spcPct val="110000"/>
              </a:lnSpc>
              <a:spcBef>
                <a:spcPct val="20000"/>
              </a:spcBef>
              <a:spcAft>
                <a:spcPts val="0"/>
              </a:spcAft>
              <a:buClr>
                <a:schemeClr val="tx2"/>
              </a:buClr>
              <a:buSzPct val="100000"/>
              <a:tabLst>
                <a:tab pos="182563" algn="l"/>
              </a:tabLst>
            </a:pPr>
            <a:endParaRPr lang="fr-FR" sz="1400" dirty="0">
              <a:solidFill>
                <a:schemeClr val="accent1"/>
              </a:solidFill>
            </a:endParaRPr>
          </a:p>
          <a:p>
            <a:pPr algn="just" defTabSz="457200">
              <a:lnSpc>
                <a:spcPct val="110000"/>
              </a:lnSpc>
              <a:spcBef>
                <a:spcPct val="20000"/>
              </a:spcBef>
              <a:spcAft>
                <a:spcPts val="0"/>
              </a:spcAft>
              <a:buClr>
                <a:schemeClr val="tx2"/>
              </a:buClr>
              <a:buSzPct val="100000"/>
              <a:tabLst>
                <a:tab pos="182563" algn="l"/>
              </a:tabLst>
            </a:pPr>
            <a:endParaRPr lang="fr-FR" sz="1400" dirty="0">
              <a:solidFill>
                <a:schemeClr val="accent1"/>
              </a:solidFill>
            </a:endParaRPr>
          </a:p>
          <a:p>
            <a:pPr algn="just" defTabSz="457200">
              <a:lnSpc>
                <a:spcPct val="110000"/>
              </a:lnSpc>
              <a:spcBef>
                <a:spcPct val="20000"/>
              </a:spcBef>
              <a:spcAft>
                <a:spcPts val="0"/>
              </a:spcAft>
              <a:buClr>
                <a:schemeClr val="tx2"/>
              </a:buClr>
              <a:buSzPct val="100000"/>
              <a:tabLst>
                <a:tab pos="182563" algn="l"/>
              </a:tabLst>
            </a:pPr>
            <a:endParaRPr lang="fr-FR" sz="1400" dirty="0">
              <a:solidFill>
                <a:schemeClr val="accent1"/>
              </a:solidFill>
            </a:endParaRPr>
          </a:p>
          <a:p>
            <a:pPr algn="just" defTabSz="457200">
              <a:lnSpc>
                <a:spcPct val="110000"/>
              </a:lnSpc>
              <a:spcBef>
                <a:spcPct val="20000"/>
              </a:spcBef>
              <a:spcAft>
                <a:spcPts val="0"/>
              </a:spcAft>
              <a:buClr>
                <a:schemeClr val="tx2"/>
              </a:buClr>
              <a:buSzPct val="100000"/>
              <a:tabLst>
                <a:tab pos="182563" algn="l"/>
              </a:tabLst>
            </a:pPr>
            <a:endParaRPr lang="fr-FR" sz="800" dirty="0">
              <a:solidFill>
                <a:schemeClr val="accent1"/>
              </a:solidFill>
            </a:endParaRPr>
          </a:p>
          <a:p>
            <a:pPr algn="just" defTabSz="457200">
              <a:lnSpc>
                <a:spcPct val="120000"/>
              </a:lnSpc>
              <a:spcBef>
                <a:spcPct val="20000"/>
              </a:spcBef>
              <a:spcAft>
                <a:spcPts val="0"/>
              </a:spcAft>
              <a:buClr>
                <a:srgbClr val="FF0000"/>
              </a:buClr>
              <a:buSzPct val="100000"/>
              <a:tabLst>
                <a:tab pos="182563" algn="l"/>
              </a:tabLst>
            </a:pPr>
            <a:r>
              <a:rPr lang="fr-FR" sz="1400" b="1" dirty="0">
                <a:solidFill>
                  <a:schemeClr val="bg1"/>
                </a:solidFill>
                <a:highlight>
                  <a:srgbClr val="0000FF"/>
                </a:highlight>
              </a:rPr>
              <a:t>Une offre de formation riche et diversifiée</a:t>
            </a:r>
            <a:r>
              <a:rPr lang="fr-FR" sz="1400" dirty="0">
                <a:solidFill>
                  <a:schemeClr val="accent1"/>
                </a:solidFill>
              </a:rPr>
              <a:t> : </a:t>
            </a:r>
            <a:r>
              <a:rPr lang="fr-FR" sz="1400" b="1" dirty="0">
                <a:solidFill>
                  <a:schemeClr val="accent1"/>
                </a:solidFill>
              </a:rPr>
              <a:t>25 000 formations </a:t>
            </a:r>
            <a:r>
              <a:rPr lang="fr-FR" sz="1400" dirty="0">
                <a:solidFill>
                  <a:schemeClr val="accent1"/>
                </a:solidFill>
              </a:rPr>
              <a:t>proposant principalement des diplômes nationaux ou d’établissement validés par l’État, </a:t>
            </a:r>
            <a:r>
              <a:rPr lang="fr-FR" sz="1400" b="1" dirty="0">
                <a:solidFill>
                  <a:schemeClr val="accent1"/>
                </a:solidFill>
              </a:rPr>
              <a:t>sous statut étudiant et en apprentissage</a:t>
            </a:r>
            <a:endParaRPr lang="fr-FR" sz="1400" dirty="0">
              <a:solidFill>
                <a:schemeClr val="accent1"/>
              </a:solidFill>
            </a:endParaRPr>
          </a:p>
          <a:p>
            <a:pPr algn="just" defTabSz="457200">
              <a:lnSpc>
                <a:spcPct val="110000"/>
              </a:lnSpc>
              <a:spcBef>
                <a:spcPct val="20000"/>
              </a:spcBef>
              <a:spcAft>
                <a:spcPts val="0"/>
              </a:spcAft>
              <a:buClr>
                <a:schemeClr val="tx2"/>
              </a:buClr>
              <a:buSzPct val="100000"/>
              <a:tabLst>
                <a:tab pos="182563" algn="l"/>
              </a:tabLst>
            </a:pPr>
            <a:endParaRPr lang="fr-FR" sz="8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4" name="ZoneTexte 3"/>
          <p:cNvSpPr txBox="1"/>
          <p:nvPr/>
        </p:nvSpPr>
        <p:spPr>
          <a:xfrm>
            <a:off x="3779912" y="195486"/>
            <a:ext cx="4986424" cy="369332"/>
          </a:xfrm>
          <a:prstGeom prst="rect">
            <a:avLst/>
          </a:prstGeom>
          <a:solidFill>
            <a:schemeClr val="accent6">
              <a:lumMod val="60000"/>
              <a:lumOff val="40000"/>
            </a:schemeClr>
          </a:solidFill>
        </p:spPr>
        <p:txBody>
          <a:bodyPr wrap="square" rtlCol="0">
            <a:spAutoFit/>
          </a:bodyPr>
          <a:lstStyle/>
          <a:p>
            <a:pPr algn="ctr"/>
            <a:r>
              <a:rPr lang="fr-FR" b="1" cap="small" dirty="0"/>
              <a:t>Des engagements au service des usagers </a:t>
            </a:r>
          </a:p>
        </p:txBody>
      </p:sp>
      <p:sp>
        <p:nvSpPr>
          <p:cNvPr id="5" name="ZoneTexte 4">
            <a:extLst>
              <a:ext uri="{FF2B5EF4-FFF2-40B4-BE49-F238E27FC236}">
                <a16:creationId xmlns:a16="http://schemas.microsoft.com/office/drawing/2014/main" id="{1CCF71B5-4A26-4847-81CC-0FDE99ECF471}"/>
              </a:ext>
            </a:extLst>
          </p:cNvPr>
          <p:cNvSpPr txBox="1"/>
          <p:nvPr/>
        </p:nvSpPr>
        <p:spPr>
          <a:xfrm>
            <a:off x="323528" y="3651871"/>
            <a:ext cx="8442808" cy="646331"/>
          </a:xfrm>
          <a:prstGeom prst="rect">
            <a:avLst/>
          </a:prstGeom>
          <a:solidFill>
            <a:schemeClr val="accent6">
              <a:lumMod val="40000"/>
              <a:lumOff val="60000"/>
            </a:schemeClr>
          </a:solidFill>
        </p:spPr>
        <p:txBody>
          <a:bodyPr wrap="square" rtlCol="0">
            <a:spAutoFit/>
          </a:bodyPr>
          <a:lstStyle/>
          <a:p>
            <a:r>
              <a:rPr lang="fr-FR" sz="1200" b="1" cap="small" dirty="0">
                <a:solidFill>
                  <a:schemeClr val="tx2"/>
                </a:solidFill>
              </a:rPr>
              <a:t>[ Important ] </a:t>
            </a:r>
          </a:p>
          <a:p>
            <a:r>
              <a:rPr lang="fr-FR" sz="1200" dirty="0">
                <a:solidFill>
                  <a:schemeClr val="accent1"/>
                </a:solidFill>
              </a:rPr>
              <a:t>Parcoursup ne fait jamais l’analyse des candidatures : ce sont les enseignants des formations du supérieur qui définissent les critères, examinent votre dossier, font des propositions auxquelles vous répondez</a:t>
            </a: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3528" y="1355355"/>
            <a:ext cx="8208912" cy="3687894"/>
          </a:xfrm>
        </p:spPr>
        <p:txBody>
          <a:bodyPr>
            <a:noAutofit/>
          </a:bodyPr>
          <a:lstStyle/>
          <a:p>
            <a:pPr marL="285750" indent="-285750">
              <a:buFont typeface="Courier New" panose="02070309020205020404" pitchFamily="49" charset="0"/>
              <a:buChar char="o"/>
            </a:pPr>
            <a:r>
              <a:rPr lang="fr-FR" sz="1400" b="1" dirty="0">
                <a:solidFill>
                  <a:schemeClr val="bg1"/>
                </a:solidFill>
                <a:highlight>
                  <a:srgbClr val="0000FF"/>
                </a:highlight>
              </a:rPr>
              <a:t>Bourse sur critères sociaux </a:t>
            </a:r>
            <a:r>
              <a:rPr lang="fr-FR" sz="1400" dirty="0">
                <a:solidFill>
                  <a:schemeClr val="accent1"/>
                </a:solidFill>
              </a:rPr>
              <a:t>: vous pouvez faire une demande de bourse et/ou de logement en créant votre dossier social étudiant (DSE) via le portail </a:t>
            </a:r>
            <a:r>
              <a:rPr lang="fr-FR" sz="1400" dirty="0">
                <a:solidFill>
                  <a:schemeClr val="accent1"/>
                </a:solidFill>
                <a:hlinkClick r:id="rId2"/>
              </a:rPr>
              <a:t>messervices.etudiant.gouv.fr</a:t>
            </a:r>
            <a:r>
              <a:rPr lang="fr-FR" sz="1400" dirty="0">
                <a:solidFill>
                  <a:schemeClr val="accent1"/>
                </a:solidFill>
              </a:rPr>
              <a:t> . </a:t>
            </a:r>
          </a:p>
          <a:p>
            <a:pPr marL="269875"/>
            <a:r>
              <a:rPr lang="fr-FR" sz="1400" dirty="0">
                <a:solidFill>
                  <a:schemeClr val="accent1"/>
                </a:solidFill>
              </a:rPr>
              <a:t>Vous pouvez calculer vos droits à la bourse via </a:t>
            </a:r>
            <a:r>
              <a:rPr lang="fr-FR" sz="1400" dirty="0">
                <a:solidFill>
                  <a:schemeClr val="accent1"/>
                </a:solidFill>
                <a:hlinkClick r:id="rId3"/>
              </a:rPr>
              <a:t>lescrous.fr/nos-services/simulateur-de-bourse</a:t>
            </a:r>
            <a:r>
              <a:rPr lang="fr-FR" sz="1400" dirty="0">
                <a:solidFill>
                  <a:schemeClr val="accent1"/>
                </a:solidFill>
              </a:rPr>
              <a:t>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Aide à la mobilité </a:t>
            </a:r>
            <a:r>
              <a:rPr lang="fr-FR" sz="1400" dirty="0">
                <a:solidFill>
                  <a:schemeClr val="accent1"/>
                </a:solidFill>
              </a:rPr>
              <a:t>: Parcoursup propose une aide à la mobilité de 500 € pour les lycéens boursiers qui étudieront dans un établissement situé en dehors de leur académie de résidence. </a:t>
            </a:r>
          </a:p>
          <a:p>
            <a:pPr marL="285750" indent="-285750">
              <a:buFont typeface="Courier New" panose="02070309020205020404" pitchFamily="49" charset="0"/>
              <a:buChar char="o"/>
            </a:pPr>
            <a:endParaRPr lang="fr-FR" sz="1400" b="1" dirty="0">
              <a:solidFill>
                <a:schemeClr val="accent1"/>
              </a:solidFill>
              <a:highlight>
                <a:srgbClr val="0000FF"/>
              </a:highlight>
            </a:endParaRPr>
          </a:p>
          <a:p>
            <a:pPr marL="285750" indent="-285750">
              <a:buFont typeface="Courier New" panose="02070309020205020404" pitchFamily="49" charset="0"/>
              <a:buChar char="o"/>
            </a:pPr>
            <a:r>
              <a:rPr lang="fr-FR" sz="1400" b="1" dirty="0">
                <a:solidFill>
                  <a:schemeClr val="bg1"/>
                </a:solidFill>
                <a:highlight>
                  <a:srgbClr val="0000FF"/>
                </a:highlight>
              </a:rPr>
              <a:t>Logement en résidence universitaire </a:t>
            </a:r>
            <a:r>
              <a:rPr lang="fr-FR" sz="1400" dirty="0">
                <a:solidFill>
                  <a:schemeClr val="accent1"/>
                </a:solidFill>
              </a:rPr>
              <a:t>: pour vous aider dans votre recherche, consultez le site </a:t>
            </a:r>
            <a:r>
              <a:rPr lang="fr-FR" sz="1400" dirty="0">
                <a:solidFill>
                  <a:schemeClr val="accent1"/>
                </a:solidFill>
                <a:hlinkClick r:id="rId4"/>
              </a:rPr>
              <a:t>trouverunlogement.lescrous.fr</a:t>
            </a:r>
            <a:r>
              <a:rPr lang="fr-FR" sz="1400" dirty="0">
                <a:solidFill>
                  <a:schemeClr val="accent1"/>
                </a:solidFill>
              </a:rPr>
              <a:t> . Pour toute question, une FAQ est proposée sur etudiant.gouv.fr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Santé </a:t>
            </a:r>
            <a:r>
              <a:rPr lang="fr-FR" sz="1400" dirty="0">
                <a:solidFill>
                  <a:schemeClr val="accent1"/>
                </a:solidFill>
              </a:rPr>
              <a:t>: pour rappel, vous êtes automatiquement affilié au régime général de la sécurité sociale. </a:t>
            </a:r>
          </a:p>
          <a:p>
            <a:pPr marL="269875"/>
            <a:r>
              <a:rPr lang="fr-FR" sz="1400" dirty="0">
                <a:solidFill>
                  <a:schemeClr val="accent1"/>
                </a:solidFill>
              </a:rPr>
              <a:t>Vous pouvez évaluer votre droit à la Complémentaire santé solidaire et à d’autres prestations sociales depuis le site </a:t>
            </a:r>
            <a:r>
              <a:rPr lang="fr-FR" sz="1400" dirty="0">
                <a:solidFill>
                  <a:schemeClr val="accent1"/>
                </a:solidFill>
                <a:hlinkClick r:id="rId5"/>
              </a:rPr>
              <a:t>mesdroitssociaux.gouv.fr</a:t>
            </a:r>
            <a:r>
              <a:rPr lang="fr-FR" sz="1400" dirty="0">
                <a:solidFill>
                  <a:schemeClr val="accent1"/>
                </a:solidFill>
              </a:rPr>
              <a:t>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20</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512485" y="907803"/>
            <a:ext cx="8208912" cy="663637"/>
          </a:xfrm>
        </p:spPr>
        <p:txBody>
          <a:bodyPr/>
          <a:lstStyle/>
          <a:p>
            <a:r>
              <a:rPr lang="fr-FR" sz="2200" dirty="0"/>
              <a:t>Pensez aussi à préparer votre future vie d’étudiant(e)</a:t>
            </a:r>
          </a:p>
        </p:txBody>
      </p:sp>
    </p:spTree>
    <p:extLst>
      <p:ext uri="{BB962C8B-B14F-4D97-AF65-F5344CB8AC3E}">
        <p14:creationId xmlns:p14="http://schemas.microsoft.com/office/powerpoint/2010/main" val="3702926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14/01/2026</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21</a:t>
            </a:fld>
            <a:endParaRPr lang="fr-FR" dirty="0"/>
          </a:p>
        </p:txBody>
      </p:sp>
      <p:sp>
        <p:nvSpPr>
          <p:cNvPr id="4" name="Titre 3"/>
          <p:cNvSpPr>
            <a:spLocks noGrp="1"/>
          </p:cNvSpPr>
          <p:nvPr>
            <p:ph type="title"/>
          </p:nvPr>
        </p:nvSpPr>
        <p:spPr/>
        <p:txBody>
          <a:bodyPr/>
          <a:lstStyle/>
          <a:p>
            <a:endParaRPr lang="fr-FR"/>
          </a:p>
        </p:txBody>
      </p:sp>
      <p:sp>
        <p:nvSpPr>
          <p:cNvPr id="5" name="Espace réservé du contenu 4"/>
          <p:cNvSpPr>
            <a:spLocks noGrp="1"/>
          </p:cNvSpPr>
          <p:nvPr>
            <p:ph sz="quarter" idx="14"/>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37138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7" name="ZoneTexte 6"/>
          <p:cNvSpPr txBox="1"/>
          <p:nvPr/>
        </p:nvSpPr>
        <p:spPr>
          <a:xfrm>
            <a:off x="2915816" y="281285"/>
            <a:ext cx="5994536" cy="346249"/>
          </a:xfrm>
          <a:prstGeom prst="rect">
            <a:avLst/>
          </a:prstGeom>
          <a:solidFill>
            <a:schemeClr val="accent6">
              <a:lumMod val="60000"/>
              <a:lumOff val="40000"/>
            </a:schemeClr>
          </a:solidFill>
        </p:spPr>
        <p:txBody>
          <a:bodyPr wrap="square" rtlCol="0">
            <a:spAutoFit/>
          </a:bodyPr>
          <a:lstStyle/>
          <a:p>
            <a:pPr algn="ctr"/>
            <a:r>
              <a:rPr lang="fr-FR" sz="1650" b="1" cap="small" dirty="0"/>
              <a:t>Parcoursup, le facilitateur de votre accès au supérieur </a:t>
            </a:r>
          </a:p>
        </p:txBody>
      </p:sp>
      <p:sp>
        <p:nvSpPr>
          <p:cNvPr id="5" name="Espace réservé du contenu 4">
            <a:extLst>
              <a:ext uri="{FF2B5EF4-FFF2-40B4-BE49-F238E27FC236}">
                <a16:creationId xmlns:a16="http://schemas.microsoft.com/office/drawing/2014/main" id="{A19B3AFF-0E04-4EE3-9B45-5C64A1085E04}"/>
              </a:ext>
            </a:extLst>
          </p:cNvPr>
          <p:cNvSpPr>
            <a:spLocks noGrp="1"/>
          </p:cNvSpPr>
          <p:nvPr>
            <p:ph sz="quarter" idx="14"/>
          </p:nvPr>
        </p:nvSpPr>
        <p:spPr>
          <a:xfrm>
            <a:off x="251520" y="915566"/>
            <a:ext cx="8424937" cy="3744416"/>
          </a:xfrm>
        </p:spPr>
        <p:txBody>
          <a:bodyPr/>
          <a:lstStyle/>
          <a:p>
            <a:pPr>
              <a:spcAft>
                <a:spcPts val="1200"/>
              </a:spcAft>
              <a:buFont typeface="Wingdings" panose="05000000000000000000" pitchFamily="2" charset="2"/>
              <a:buChar char="Ø"/>
            </a:pPr>
            <a:r>
              <a:rPr lang="fr-FR" sz="1600" b="1" dirty="0">
                <a:solidFill>
                  <a:schemeClr val="bg1"/>
                </a:solidFill>
                <a:highlight>
                  <a:srgbClr val="0000FF"/>
                </a:highlight>
              </a:rPr>
              <a:t>Une phase d’admission qui propose du choix et des réponses rapidement</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74 %</a:t>
            </a:r>
            <a:r>
              <a:rPr lang="fr-FR" sz="1300" dirty="0">
                <a:solidFill>
                  <a:schemeClr val="accent1"/>
                </a:solidFill>
              </a:rPr>
              <a:t> des lycéens considèrent que Parcoursup facilite l’entrée dans l’enseignement supérieur </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5,6</a:t>
            </a:r>
            <a:r>
              <a:rPr lang="fr-FR" sz="1300" dirty="0">
                <a:solidFill>
                  <a:schemeClr val="accent1"/>
                </a:solidFill>
              </a:rPr>
              <a:t> : c'est le nombre de propositions reçues en moyenne par les 650 000 lycéens</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3,2 jours </a:t>
            </a:r>
            <a:r>
              <a:rPr lang="fr-FR" sz="1300" dirty="0">
                <a:solidFill>
                  <a:schemeClr val="accent1"/>
                </a:solidFill>
              </a:rPr>
              <a:t>: c'est le délai moyen pour recevoir sa 1ère proposition</a:t>
            </a:r>
          </a:p>
          <a:p>
            <a:pPr marL="450850" indent="-182563" algn="just">
              <a:spcAft>
                <a:spcPts val="1200"/>
              </a:spcAft>
              <a:buFont typeface="Wingdings" panose="05000000000000000000" pitchFamily="2" charset="2"/>
              <a:buChar char="§"/>
              <a:tabLst>
                <a:tab pos="450850" algn="l"/>
              </a:tabLst>
            </a:pPr>
            <a:r>
              <a:rPr lang="fr-FR" sz="1300" dirty="0">
                <a:solidFill>
                  <a:srgbClr val="FF0000"/>
                </a:solidFill>
                <a:effectLst>
                  <a:outerShdw blurRad="38100" dist="38100" dir="2700000" algn="tl">
                    <a:srgbClr val="000000">
                      <a:alpha val="43137"/>
                    </a:srgbClr>
                  </a:outerShdw>
                </a:effectLst>
              </a:rPr>
              <a:t>67,9 %</a:t>
            </a:r>
            <a:r>
              <a:rPr lang="fr-FR" sz="1300" dirty="0">
                <a:solidFill>
                  <a:srgbClr val="FF0000"/>
                </a:solidFill>
              </a:rPr>
              <a:t> :  c'est la part de lycéens qui ont reçu une proposition dès le 1er jour</a:t>
            </a:r>
          </a:p>
          <a:p>
            <a:pPr marL="450850" indent="-182563" algn="just">
              <a:spcAft>
                <a:spcPts val="18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81%</a:t>
            </a:r>
            <a:r>
              <a:rPr lang="fr-FR" sz="1300" dirty="0">
                <a:solidFill>
                  <a:schemeClr val="accent1"/>
                </a:solidFill>
              </a:rPr>
              <a:t> :  c'est la part de lycéens ayant reçu au moins 1 proposition la 1ère semaine</a:t>
            </a:r>
          </a:p>
          <a:p>
            <a:pPr>
              <a:spcAft>
                <a:spcPts val="1200"/>
              </a:spcAft>
              <a:buFont typeface="Wingdings" panose="05000000000000000000" pitchFamily="2" charset="2"/>
              <a:buChar char="Ø"/>
            </a:pPr>
            <a:r>
              <a:rPr lang="fr-FR" sz="1600" b="1" dirty="0">
                <a:solidFill>
                  <a:schemeClr val="bg1"/>
                </a:solidFill>
                <a:highlight>
                  <a:srgbClr val="0000FF"/>
                </a:highlight>
              </a:rPr>
              <a:t>Des solutions pour ceux qui n’ont pas eu de réponses avant le Bac  </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83 000 </a:t>
            </a:r>
            <a:r>
              <a:rPr lang="fr-FR" sz="1300" dirty="0">
                <a:solidFill>
                  <a:schemeClr val="accent1"/>
                </a:solidFill>
              </a:rPr>
              <a:t>: c'est le nombre de candidats ayant reçu 1 proposition en phase complémentaire</a:t>
            </a:r>
          </a:p>
          <a:p>
            <a:pPr marL="450850" indent="-182563" algn="just">
              <a:spcAft>
                <a:spcPts val="1200"/>
              </a:spcAft>
              <a:buFont typeface="Wingdings" panose="05000000000000000000" pitchFamily="2" charset="2"/>
              <a:buChar char="§"/>
              <a:tabLst>
                <a:tab pos="450850" algn="l"/>
              </a:tabLst>
            </a:pPr>
            <a:r>
              <a:rPr lang="fr-FR" sz="1300" dirty="0">
                <a:solidFill>
                  <a:schemeClr val="accent1"/>
                </a:solidFill>
                <a:effectLst>
                  <a:outerShdw blurRad="38100" dist="38100" dir="2700000" algn="tl">
                    <a:srgbClr val="000000">
                      <a:alpha val="43137"/>
                    </a:srgbClr>
                  </a:outerShdw>
                </a:effectLst>
              </a:rPr>
              <a:t>38</a:t>
            </a:r>
            <a:r>
              <a:rPr lang="fr-FR" sz="1300" dirty="0">
                <a:solidFill>
                  <a:schemeClr val="accent1"/>
                </a:solidFill>
              </a:rPr>
              <a:t> : c'est le nombre de lycéens qui n’avaient pas eu de solution fin septembre 2025  parmi les 22 000 candidats accompagnés en CAES</a:t>
            </a:r>
          </a:p>
          <a:p>
            <a:pPr marL="176213" algn="just">
              <a:spcAft>
                <a:spcPts val="1200"/>
              </a:spcAft>
              <a:tabLst>
                <a:tab pos="450850" algn="l"/>
              </a:tabLst>
            </a:pPr>
            <a:r>
              <a:rPr lang="fr-FR" sz="700" u="sng" dirty="0">
                <a:solidFill>
                  <a:schemeClr val="accent1"/>
                </a:solidFill>
              </a:rPr>
              <a:t>Sources</a:t>
            </a:r>
            <a:r>
              <a:rPr lang="fr-FR" sz="700" dirty="0">
                <a:solidFill>
                  <a:schemeClr val="accent1"/>
                </a:solidFill>
              </a:rPr>
              <a:t> : bilan Parcoursup 2025 ; baromètre Parcoursup 2025 ; note flash SIES « </a:t>
            </a:r>
            <a:r>
              <a:rPr lang="fr-FR" sz="700" i="1" dirty="0">
                <a:solidFill>
                  <a:schemeClr val="accent1"/>
                </a:solidFill>
              </a:rPr>
              <a:t>Parcoursup 2025 : les propositions d’admission dans l’enseignement supérieur »</a:t>
            </a:r>
            <a:endParaRPr lang="fr-FR" sz="700" dirty="0">
              <a:solidFill>
                <a:schemeClr val="accent1"/>
              </a:solidFill>
            </a:endParaRPr>
          </a:p>
          <a:p>
            <a:pPr marL="285750" indent="-285750">
              <a:spcAft>
                <a:spcPts val="1200"/>
              </a:spcAft>
              <a:buFont typeface="Wingdings" panose="05000000000000000000" pitchFamily="2" charset="2"/>
              <a:buChar char="Ø"/>
            </a:pPr>
            <a:endParaRPr lang="fr-FR" sz="1800" b="1" dirty="0">
              <a:solidFill>
                <a:srgbClr val="F28E65"/>
              </a:solidFill>
              <a:latin typeface="Marianne" panose="02000000000000000000" pitchFamily="2" charset="0"/>
            </a:endParaRPr>
          </a:p>
        </p:txBody>
      </p:sp>
      <p:pic>
        <p:nvPicPr>
          <p:cNvPr id="8" name="Image 7">
            <a:extLst>
              <a:ext uri="{FF2B5EF4-FFF2-40B4-BE49-F238E27FC236}">
                <a16:creationId xmlns:a16="http://schemas.microsoft.com/office/drawing/2014/main" id="{6D55D269-AA2C-4778-93F3-DD8C4C22435C}"/>
              </a:ext>
            </a:extLst>
          </p:cNvPr>
          <p:cNvPicPr/>
          <p:nvPr/>
        </p:nvPicPr>
        <p:blipFill>
          <a:blip r:embed="rId2"/>
          <a:stretch>
            <a:fillRect/>
          </a:stretch>
        </p:blipFill>
        <p:spPr>
          <a:xfrm>
            <a:off x="7254940" y="1563638"/>
            <a:ext cx="1421517" cy="1999367"/>
          </a:xfrm>
          <a:prstGeom prst="rect">
            <a:avLst/>
          </a:prstGeom>
          <a:ln>
            <a:solidFill>
              <a:schemeClr val="bg1">
                <a:lumMod val="95000"/>
              </a:schemeClr>
            </a:solidFill>
          </a:ln>
        </p:spPr>
      </p:pic>
    </p:spTree>
    <p:extLst>
      <p:ext uri="{BB962C8B-B14F-4D97-AF65-F5344CB8AC3E}">
        <p14:creationId xmlns:p14="http://schemas.microsoft.com/office/powerpoint/2010/main" val="68396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14/01/2026</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4</a:t>
            </a:fld>
            <a:endParaRPr lang="fr-FR"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sp>
        <p:nvSpPr>
          <p:cNvPr id="14" name="ZoneTexte 13"/>
          <p:cNvSpPr txBox="1"/>
          <p:nvPr/>
        </p:nvSpPr>
        <p:spPr>
          <a:xfrm>
            <a:off x="335101" y="1647445"/>
            <a:ext cx="4052130" cy="1477328"/>
          </a:xfrm>
          <a:prstGeom prst="rect">
            <a:avLst/>
          </a:prstGeom>
          <a:noFill/>
        </p:spPr>
        <p:txBody>
          <a:bodyPr wrap="square" rtlCol="0">
            <a:spAutoFit/>
          </a:bodyPr>
          <a:lstStyle/>
          <a:p>
            <a:r>
              <a:rPr lang="fr-FR" sz="1500" b="1" dirty="0">
                <a:solidFill>
                  <a:schemeClr val="bg1"/>
                </a:solidFill>
                <a:highlight>
                  <a:srgbClr val="0000FF"/>
                </a:highlight>
              </a:rPr>
              <a:t>Sur onisep.fr/</a:t>
            </a:r>
            <a:r>
              <a:rPr lang="fr-FR" sz="1500" b="1" dirty="0" err="1">
                <a:solidFill>
                  <a:schemeClr val="bg1"/>
                </a:solidFill>
                <a:highlight>
                  <a:srgbClr val="0000FF"/>
                </a:highlight>
              </a:rPr>
              <a:t>avenir-s</a:t>
            </a:r>
            <a:endParaRPr lang="fr-FR" sz="1500" b="1" dirty="0">
              <a:solidFill>
                <a:schemeClr val="bg1"/>
              </a:solidFill>
              <a:highlight>
                <a:srgbClr val="0000FF"/>
              </a:highlight>
            </a:endParaRPr>
          </a:p>
          <a:p>
            <a:pPr algn="just">
              <a:spcBef>
                <a:spcPts val="600"/>
              </a:spcBef>
              <a:spcAft>
                <a:spcPts val="600"/>
              </a:spcAft>
            </a:pPr>
            <a:r>
              <a:rPr lang="fr-FR" sz="1300" dirty="0">
                <a:effectLst/>
                <a:latin typeface="+mj-lt"/>
                <a:ea typeface="Aptos" panose="020B0004020202020204" pitchFamily="34" charset="0"/>
                <a:cs typeface="Aptos" panose="020B0004020202020204" pitchFamily="34" charset="0"/>
              </a:rPr>
              <a:t>Les informations sélectionnées par l’Onisep sur </a:t>
            </a:r>
            <a:r>
              <a:rPr lang="fr-FR" sz="1300" b="1" dirty="0">
                <a:effectLst/>
                <a:latin typeface="+mj-lt"/>
                <a:ea typeface="Aptos" panose="020B0004020202020204" pitchFamily="34" charset="0"/>
                <a:cs typeface="Aptos" panose="020B0004020202020204" pitchFamily="34" charset="0"/>
              </a:rPr>
              <a:t>les filières, les formations et les métiers</a:t>
            </a:r>
            <a:endParaRPr lang="fr-FR" sz="1300" dirty="0">
              <a:effectLst/>
              <a:latin typeface="+mj-lt"/>
              <a:ea typeface="Aptos" panose="020B0004020202020204" pitchFamily="34" charset="0"/>
              <a:cs typeface="Aptos" panose="020B0004020202020204" pitchFamily="34" charset="0"/>
            </a:endParaRPr>
          </a:p>
          <a:p>
            <a:pPr algn="just"/>
            <a:r>
              <a:rPr lang="fr-FR" sz="1300" dirty="0">
                <a:effectLst/>
                <a:latin typeface="+mj-lt"/>
                <a:ea typeface="Aptos" panose="020B0004020202020204" pitchFamily="34" charset="0"/>
                <a:cs typeface="Aptos" panose="020B0004020202020204" pitchFamily="34" charset="0"/>
              </a:rPr>
              <a:t>MonProjetSup, un </a:t>
            </a:r>
            <a:r>
              <a:rPr lang="fr-FR" sz="1300" b="1" dirty="0">
                <a:effectLst/>
                <a:latin typeface="+mj-lt"/>
                <a:ea typeface="Aptos" panose="020B0004020202020204" pitchFamily="34" charset="0"/>
                <a:cs typeface="Aptos" panose="020B0004020202020204" pitchFamily="34" charset="0"/>
              </a:rPr>
              <a:t>nouvel outil pour aider professeurs</a:t>
            </a:r>
            <a:r>
              <a:rPr lang="fr-FR" sz="1300" dirty="0">
                <a:effectLst/>
                <a:latin typeface="+mj-lt"/>
                <a:ea typeface="Aptos" panose="020B0004020202020204" pitchFamily="34" charset="0"/>
                <a:cs typeface="Aptos" panose="020B0004020202020204" pitchFamily="34" charset="0"/>
              </a:rPr>
              <a:t> et </a:t>
            </a:r>
            <a:r>
              <a:rPr lang="fr-FR" sz="1300" b="1" dirty="0">
                <a:effectLst/>
                <a:latin typeface="+mj-lt"/>
                <a:ea typeface="Aptos" panose="020B0004020202020204" pitchFamily="34" charset="0"/>
                <a:cs typeface="Aptos" panose="020B0004020202020204" pitchFamily="34" charset="0"/>
              </a:rPr>
              <a:t>lycéens </a:t>
            </a:r>
            <a:r>
              <a:rPr lang="fr-FR" sz="1300" dirty="0">
                <a:effectLst/>
                <a:latin typeface="+mj-lt"/>
                <a:ea typeface="Aptos" panose="020B0004020202020204" pitchFamily="34" charset="0"/>
                <a:cs typeface="Aptos" panose="020B0004020202020204" pitchFamily="34" charset="0"/>
              </a:rPr>
              <a:t>dans l’élaboration du projet d’orientation</a:t>
            </a:r>
          </a:p>
        </p:txBody>
      </p:sp>
      <p:sp>
        <p:nvSpPr>
          <p:cNvPr id="15" name="ZoneTexte 14"/>
          <p:cNvSpPr txBox="1"/>
          <p:nvPr/>
        </p:nvSpPr>
        <p:spPr>
          <a:xfrm flipH="1">
            <a:off x="346845" y="3193426"/>
            <a:ext cx="4248472" cy="1400383"/>
          </a:xfrm>
          <a:prstGeom prst="rect">
            <a:avLst/>
          </a:prstGeom>
          <a:noFill/>
        </p:spPr>
        <p:txBody>
          <a:bodyPr wrap="square" rtlCol="0">
            <a:spAutoFit/>
          </a:bodyPr>
          <a:lstStyle/>
          <a:p>
            <a:r>
              <a:rPr lang="fr-FR" sz="1500" b="1" dirty="0">
                <a:solidFill>
                  <a:schemeClr val="bg1"/>
                </a:solidFill>
                <a:highlight>
                  <a:srgbClr val="0000FF"/>
                </a:highlight>
              </a:rPr>
              <a:t>Sur parcoursup.gouv.fr : </a:t>
            </a:r>
            <a:r>
              <a:rPr lang="fr-FR" sz="1500" dirty="0">
                <a:solidFill>
                  <a:schemeClr val="bg1"/>
                </a:solidFill>
                <a:highlight>
                  <a:srgbClr val="0000FF"/>
                </a:highlight>
              </a:rPr>
              <a:t> </a:t>
            </a:r>
          </a:p>
          <a:p>
            <a:pPr algn="just">
              <a:spcBef>
                <a:spcPts val="600"/>
              </a:spcBef>
            </a:pPr>
            <a:r>
              <a:rPr lang="fr-FR" sz="1300" dirty="0"/>
              <a:t>La </a:t>
            </a:r>
            <a:r>
              <a:rPr lang="fr-FR" sz="1300" b="1" dirty="0"/>
              <a:t>carte des formations </a:t>
            </a:r>
            <a:r>
              <a:rPr lang="fr-FR" sz="1300" dirty="0"/>
              <a:t>pour </a:t>
            </a:r>
            <a:r>
              <a:rPr lang="fr-FR" sz="1300" b="1" dirty="0"/>
              <a:t>découvrir</a:t>
            </a:r>
            <a:r>
              <a:rPr lang="fr-FR" sz="1300" dirty="0"/>
              <a:t> les formations, enregistrer vos « </a:t>
            </a:r>
            <a:r>
              <a:rPr lang="fr-FR" sz="1300" b="1" dirty="0"/>
              <a:t>favoris</a:t>
            </a:r>
            <a:r>
              <a:rPr lang="fr-FR" sz="1300" dirty="0"/>
              <a:t> », </a:t>
            </a:r>
            <a:r>
              <a:rPr lang="fr-FR" sz="1300" b="1" dirty="0"/>
              <a:t>comparer les formations</a:t>
            </a:r>
            <a:r>
              <a:rPr lang="fr-FR" sz="1300" dirty="0"/>
              <a:t> entre elles, trouver les </a:t>
            </a:r>
            <a:r>
              <a:rPr lang="fr-FR" sz="1300" b="1" dirty="0"/>
              <a:t>contacts utiles </a:t>
            </a:r>
            <a:r>
              <a:rPr lang="fr-FR" sz="1300" dirty="0"/>
              <a:t>ou repérer les  dates des </a:t>
            </a:r>
            <a:r>
              <a:rPr lang="fr-FR" sz="1300" b="1" dirty="0"/>
              <a:t>journées portes ouvertes  </a:t>
            </a:r>
            <a:br>
              <a:rPr lang="fr-FR" sz="1300" dirty="0"/>
            </a:br>
            <a:endParaRPr lang="fr-FR" sz="13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9352" y="2721601"/>
            <a:ext cx="3830446" cy="1872208"/>
          </a:xfrm>
          <a:prstGeom prst="rect">
            <a:avLst/>
          </a:prstGeom>
          <a:ln>
            <a:solidFill>
              <a:schemeClr val="bg1">
                <a:lumMod val="95000"/>
              </a:schemeClr>
            </a:solidFill>
          </a:ln>
        </p:spPr>
      </p:pic>
      <p:sp>
        <p:nvSpPr>
          <p:cNvPr id="9" name="Titre 1"/>
          <p:cNvSpPr>
            <a:spLocks noGrp="1"/>
          </p:cNvSpPr>
          <p:nvPr>
            <p:ph type="title"/>
          </p:nvPr>
        </p:nvSpPr>
        <p:spPr>
          <a:xfrm>
            <a:off x="467544" y="790063"/>
            <a:ext cx="8208912" cy="857382"/>
          </a:xfrm>
        </p:spPr>
        <p:txBody>
          <a:bodyPr/>
          <a:lstStyle/>
          <a:p>
            <a:r>
              <a:rPr lang="fr-FR" sz="2200" dirty="0"/>
              <a:t>LE BON RÉFLEXE : S’INFORMER</a:t>
            </a:r>
            <a:br>
              <a:rPr lang="fr-FR" sz="2200" dirty="0"/>
            </a:br>
            <a:br>
              <a:rPr lang="fr-FR" sz="2200" dirty="0"/>
            </a:br>
            <a:endParaRPr lang="fr-FR" sz="2200" dirty="0"/>
          </a:p>
        </p:txBody>
      </p:sp>
      <p:pic>
        <p:nvPicPr>
          <p:cNvPr id="10" name="Image 9">
            <a:extLst>
              <a:ext uri="{FF2B5EF4-FFF2-40B4-BE49-F238E27FC236}">
                <a16:creationId xmlns:a16="http://schemas.microsoft.com/office/drawing/2014/main" id="{18FB4C46-93EE-A5C8-7727-63D188E800F5}"/>
              </a:ext>
            </a:extLst>
          </p:cNvPr>
          <p:cNvPicPr>
            <a:picLocks noChangeAspect="1"/>
          </p:cNvPicPr>
          <p:nvPr/>
        </p:nvPicPr>
        <p:blipFill>
          <a:blip r:embed="rId3"/>
          <a:stretch>
            <a:fillRect/>
          </a:stretch>
        </p:blipFill>
        <p:spPr>
          <a:xfrm>
            <a:off x="4728572" y="1385456"/>
            <a:ext cx="1296144" cy="972108"/>
          </a:xfrm>
          <a:prstGeom prst="rect">
            <a:avLst/>
          </a:prstGeom>
        </p:spPr>
      </p:pic>
      <p:sp>
        <p:nvSpPr>
          <p:cNvPr id="11" name="ZoneTexte 10"/>
          <p:cNvSpPr txBox="1"/>
          <p:nvPr/>
        </p:nvSpPr>
        <p:spPr>
          <a:xfrm>
            <a:off x="3203848" y="261818"/>
            <a:ext cx="5515024" cy="338554"/>
          </a:xfrm>
          <a:prstGeom prst="rect">
            <a:avLst/>
          </a:prstGeom>
          <a:solidFill>
            <a:schemeClr val="accent6">
              <a:lumMod val="60000"/>
              <a:lumOff val="40000"/>
            </a:schemeClr>
          </a:solidFill>
        </p:spPr>
        <p:txBody>
          <a:bodyPr wrap="square" rtlCol="0">
            <a:spAutoFit/>
          </a:bodyPr>
          <a:lstStyle/>
          <a:p>
            <a:pPr algn="ctr"/>
            <a:r>
              <a:rPr lang="fr-FR" sz="1600" b="1" cap="small" dirty="0"/>
              <a:t>Des outils pour préparer son projet d’orientation</a:t>
            </a:r>
          </a:p>
        </p:txBody>
      </p:sp>
      <p:pic>
        <p:nvPicPr>
          <p:cNvPr id="3" name="Image 2">
            <a:extLst>
              <a:ext uri="{FF2B5EF4-FFF2-40B4-BE49-F238E27FC236}">
                <a16:creationId xmlns:a16="http://schemas.microsoft.com/office/drawing/2014/main" id="{E3371BD2-76F4-42FA-8BC3-45577F6B0FE0}"/>
              </a:ext>
            </a:extLst>
          </p:cNvPr>
          <p:cNvPicPr>
            <a:picLocks noChangeAspect="1"/>
          </p:cNvPicPr>
          <p:nvPr/>
        </p:nvPicPr>
        <p:blipFill>
          <a:blip r:embed="rId4"/>
          <a:stretch>
            <a:fillRect/>
          </a:stretch>
        </p:blipFill>
        <p:spPr>
          <a:xfrm>
            <a:off x="6151526" y="1934327"/>
            <a:ext cx="2448272" cy="419897"/>
          </a:xfrm>
          <a:prstGeom prst="rect">
            <a:avLst/>
          </a:prstGeom>
        </p:spPr>
      </p:pic>
      <p:sp>
        <p:nvSpPr>
          <p:cNvPr id="2" name="ZoneTexte 1">
            <a:extLst>
              <a:ext uri="{FF2B5EF4-FFF2-40B4-BE49-F238E27FC236}">
                <a16:creationId xmlns:a16="http://schemas.microsoft.com/office/drawing/2014/main" id="{9626642D-F665-4E3D-B45E-110582788BED}"/>
              </a:ext>
            </a:extLst>
          </p:cNvPr>
          <p:cNvSpPr txBox="1"/>
          <p:nvPr/>
        </p:nvSpPr>
        <p:spPr>
          <a:xfrm flipH="1">
            <a:off x="395532" y="1061267"/>
            <a:ext cx="8208913" cy="646331"/>
          </a:xfrm>
          <a:prstGeom prst="rect">
            <a:avLst/>
          </a:prstGeom>
          <a:noFill/>
        </p:spPr>
        <p:txBody>
          <a:bodyPr wrap="square" rtlCol="0">
            <a:spAutoFit/>
          </a:bodyPr>
          <a:lstStyle/>
          <a:p>
            <a:r>
              <a:rPr lang="fr-FR" dirty="0">
                <a:solidFill>
                  <a:schemeClr val="accent1"/>
                </a:solidFill>
              </a:rPr>
              <a:t>« semaine de l’orientation : 95,3% des élèves de T ont assisté à au moins une conférence (25 conférences)</a:t>
            </a:r>
          </a:p>
        </p:txBody>
      </p:sp>
    </p:spTree>
    <p:extLst>
      <p:ext uri="{BB962C8B-B14F-4D97-AF65-F5344CB8AC3E}">
        <p14:creationId xmlns:p14="http://schemas.microsoft.com/office/powerpoint/2010/main" val="1246330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200" dirty="0"/>
              <a:t>LE BON REFLEXE : ÉCHANGER, SE PRÉPARER</a:t>
            </a:r>
          </a:p>
        </p:txBody>
      </p:sp>
      <p:sp>
        <p:nvSpPr>
          <p:cNvPr id="8" name="Espace réservé du numéro de diapositive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400" b="0" i="0" u="none" strike="noStrike" kern="1200" cap="none" spc="0" normalizeH="0" baseline="0" noProof="0" smtClean="0">
                <a:ln>
                  <a:noFill/>
                </a:ln>
                <a:solidFill>
                  <a:srgbClr val="FF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400" b="0" i="0" u="none" strike="noStrike" kern="1200" cap="none" spc="0" normalizeH="0" baseline="0" noProof="0" dirty="0">
              <a:ln>
                <a:noFill/>
              </a:ln>
              <a:solidFill>
                <a:srgbClr val="FF0000"/>
              </a:solidFill>
              <a:effectLst/>
              <a:uLnTx/>
              <a:uFillTx/>
              <a:latin typeface="Arial"/>
              <a:ea typeface="+mn-ea"/>
              <a:cs typeface="+mn-cs"/>
            </a:endParaRPr>
          </a:p>
        </p:txBody>
      </p:sp>
      <p:sp>
        <p:nvSpPr>
          <p:cNvPr id="2" name="ZoneTexte 1"/>
          <p:cNvSpPr txBox="1"/>
          <p:nvPr/>
        </p:nvSpPr>
        <p:spPr>
          <a:xfrm>
            <a:off x="467545" y="1347614"/>
            <a:ext cx="8247690" cy="3462486"/>
          </a:xfrm>
          <a:prstGeom prst="rect">
            <a:avLst/>
          </a:prstGeom>
          <a:solidFill>
            <a:schemeClr val="tx1"/>
          </a:solidFill>
          <a:ln w="28575">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9575"/>
                </a:solidFill>
                <a:effectLst/>
                <a:uLnTx/>
                <a:uFillTx/>
                <a:latin typeface="Arial"/>
                <a:ea typeface="+mn-ea"/>
                <a:cs typeface="+mn-cs"/>
              </a:rPr>
              <a:t>Échanger avec des professionnels dans votre lycée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Votre professeur principal et / ou professeur référent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Les personnels d’orientation au lycée ou au CIO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9575"/>
                </a:solidFill>
                <a:effectLst/>
                <a:uLnTx/>
                <a:uFillTx/>
                <a:latin typeface="Arial"/>
                <a:ea typeface="+mn-ea"/>
                <a:cs typeface="+mn-cs"/>
              </a:rPr>
              <a:t>Échanger avec les formations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Les responsables de formations et étudiants ambassadeurs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Lors des journées portes ouvertes et salons avec conférences thématiques </a:t>
            </a:r>
            <a:br>
              <a:rPr kumimoji="0" lang="fr-FR" sz="1200" b="0" i="0" u="none" strike="noStrike" kern="1200" cap="none" spc="0" normalizeH="0" baseline="0" noProof="0" dirty="0">
                <a:ln>
                  <a:noFill/>
                </a:ln>
                <a:solidFill>
                  <a:srgbClr val="FFFFFF"/>
                </a:solidFill>
                <a:effectLst/>
                <a:uLnTx/>
                <a:uFillTx/>
                <a:latin typeface="Arial"/>
                <a:ea typeface="+mn-ea"/>
                <a:cs typeface="+mn-cs"/>
              </a:rPr>
            </a:br>
            <a:r>
              <a:rPr kumimoji="0" lang="fr-FR" sz="1200" b="0" i="0" u="none" strike="noStrike" kern="1200" cap="none" spc="0" normalizeH="0" baseline="0" noProof="0" dirty="0">
                <a:ln>
                  <a:noFill/>
                </a:ln>
                <a:solidFill>
                  <a:srgbClr val="FFFFFF"/>
                </a:solidFill>
                <a:effectLst/>
                <a:uLnTx/>
                <a:uFillTx/>
                <a:latin typeface="Arial"/>
                <a:ea typeface="+mn-ea"/>
                <a:cs typeface="+mn-cs"/>
              </a:rPr>
              <a:t>&gt;&gt; </a:t>
            </a:r>
            <a:r>
              <a:rPr kumimoji="0" lang="fr-FR" sz="1200" b="0" i="1" u="none" strike="noStrike" kern="1200" cap="none" spc="0" normalizeH="0" baseline="0" noProof="0" dirty="0">
                <a:ln>
                  <a:noFill/>
                </a:ln>
                <a:solidFill>
                  <a:srgbClr val="FFFFFF"/>
                </a:solidFill>
                <a:effectLst/>
                <a:uLnTx/>
                <a:uFillTx/>
                <a:latin typeface="Arial"/>
                <a:ea typeface="+mn-ea"/>
                <a:cs typeface="+mn-cs"/>
              </a:rPr>
              <a:t>contact et dates à retrouver sur parcoursup.gouv.fr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FFFFFF"/>
                </a:solidFill>
                <a:highlight>
                  <a:srgbClr val="FF0000"/>
                </a:highlight>
                <a:latin typeface="Arial"/>
              </a:rPr>
              <a:t>CAP SUP</a:t>
            </a:r>
            <a:br>
              <a:rPr kumimoji="0" lang="fr-FR" sz="1200" b="0" i="0" u="none" strike="noStrike" kern="1200" cap="none" spc="0" normalizeH="0" baseline="0" noProof="0" dirty="0">
                <a:ln>
                  <a:noFill/>
                </a:ln>
                <a:solidFill>
                  <a:srgbClr val="FFFFFF"/>
                </a:solidFill>
                <a:effectLst/>
                <a:uLnTx/>
                <a:uFillTx/>
                <a:latin typeface="Arial"/>
                <a:ea typeface="+mn-ea"/>
                <a:cs typeface="+mn-cs"/>
              </a:rPr>
            </a:br>
            <a:r>
              <a:rPr kumimoji="0" lang="fr-FR" sz="1500" b="1" i="0" u="none" strike="noStrike" kern="1200" cap="none" spc="0" normalizeH="0" baseline="0" noProof="0" dirty="0">
                <a:ln>
                  <a:noFill/>
                </a:ln>
                <a:solidFill>
                  <a:srgbClr val="FF9575"/>
                </a:solidFill>
                <a:effectLst/>
                <a:uLnTx/>
                <a:uFillTx/>
                <a:latin typeface="Arial"/>
                <a:ea typeface="+mn-ea"/>
                <a:cs typeface="+mn-cs"/>
              </a:rPr>
              <a:t>Se préparer avec les outils Parcoursup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Quiz, vidéos tuto, Règles d’or, FAQ, Live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Simulateur de Parcoursup : des données fiables, un outil personnalisé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Site d’entrainement de la phase d’admission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9575"/>
                </a:solidFill>
                <a:effectLst/>
                <a:uLnTx/>
                <a:uFillTx/>
                <a:latin typeface="Arial"/>
                <a:ea typeface="+mn-ea"/>
                <a:cs typeface="+mn-cs"/>
              </a:rPr>
              <a:t>S’informer tout au long de la procédure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Consulter l’espace « Ressources » sur parcoursup.gouv.fr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FFFFFF"/>
                </a:solidFill>
                <a:effectLst/>
                <a:uLnTx/>
                <a:uFillTx/>
                <a:latin typeface="Arial"/>
                <a:ea typeface="+mn-ea"/>
                <a:cs typeface="+mn-cs"/>
              </a:rPr>
              <a:t>Suivre Parcoursup sur les réseaux sociaux</a:t>
            </a:r>
          </a:p>
        </p:txBody>
      </p:sp>
      <p:sp>
        <p:nvSpPr>
          <p:cNvPr id="6" name="ZoneTexte 5">
            <a:extLst>
              <a:ext uri="{FF2B5EF4-FFF2-40B4-BE49-F238E27FC236}">
                <a16:creationId xmlns:a16="http://schemas.microsoft.com/office/drawing/2014/main" id="{EA7B6D1B-DD48-4DF9-92E1-49E7164BF8BE}"/>
              </a:ext>
            </a:extLst>
          </p:cNvPr>
          <p:cNvSpPr txBox="1"/>
          <p:nvPr/>
        </p:nvSpPr>
        <p:spPr>
          <a:xfrm>
            <a:off x="3203848" y="261818"/>
            <a:ext cx="5515024" cy="338554"/>
          </a:xfrm>
          <a:prstGeom prst="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small" spc="0" normalizeH="0" baseline="0" noProof="0" dirty="0">
                <a:ln>
                  <a:noFill/>
                </a:ln>
                <a:solidFill>
                  <a:srgbClr val="000091"/>
                </a:solidFill>
                <a:effectLst/>
                <a:uLnTx/>
                <a:uFillTx/>
                <a:latin typeface="Arial"/>
                <a:ea typeface="+mn-ea"/>
                <a:cs typeface="+mn-cs"/>
              </a:rPr>
              <a:t>Des outils pour préparer son projet d’orientation</a:t>
            </a:r>
          </a:p>
        </p:txBody>
      </p:sp>
      <p:sp>
        <p:nvSpPr>
          <p:cNvPr id="7" name="Explosion 2 6"/>
          <p:cNvSpPr/>
          <p:nvPr/>
        </p:nvSpPr>
        <p:spPr>
          <a:xfrm>
            <a:off x="6588224" y="3219822"/>
            <a:ext cx="2232248" cy="1506444"/>
          </a:xfrm>
          <a:prstGeom prst="irregularSeal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ZoneTexte 9"/>
          <p:cNvSpPr txBox="1"/>
          <p:nvPr/>
        </p:nvSpPr>
        <p:spPr>
          <a:xfrm>
            <a:off x="7020272" y="3743732"/>
            <a:ext cx="1440160"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91"/>
                </a:solidFill>
                <a:effectLst/>
                <a:uLnTx/>
                <a:uFillTx/>
                <a:latin typeface="Arial"/>
                <a:ea typeface="+mn-ea"/>
                <a:cs typeface="+mn-cs"/>
              </a:rPr>
              <a:t>+ d’1 lycéen sur 2 </a:t>
            </a:r>
            <a:br>
              <a:rPr kumimoji="0" lang="fr-FR" sz="1000" b="1" i="0" u="none" strike="noStrike" kern="1200" cap="none" spc="0" normalizeH="0" baseline="0" noProof="0" dirty="0">
                <a:ln>
                  <a:noFill/>
                </a:ln>
                <a:solidFill>
                  <a:srgbClr val="000091"/>
                </a:solidFill>
                <a:effectLst/>
                <a:uLnTx/>
                <a:uFillTx/>
                <a:latin typeface="Arial"/>
                <a:ea typeface="+mn-ea"/>
                <a:cs typeface="+mn-cs"/>
              </a:rPr>
            </a:br>
            <a:r>
              <a:rPr kumimoji="0" lang="fr-FR" sz="1000" b="1" i="0" u="none" strike="noStrike" kern="1200" cap="none" spc="0" normalizeH="0" baseline="0" noProof="0" dirty="0">
                <a:ln>
                  <a:noFill/>
                </a:ln>
                <a:solidFill>
                  <a:srgbClr val="000091"/>
                </a:solidFill>
                <a:effectLst/>
                <a:uLnTx/>
                <a:uFillTx/>
                <a:latin typeface="Arial"/>
                <a:ea typeface="+mn-ea"/>
                <a:cs typeface="+mn-cs"/>
              </a:rPr>
              <a:t>a utilisé le site d’entraînement</a:t>
            </a:r>
          </a:p>
        </p:txBody>
      </p:sp>
      <p:sp>
        <p:nvSpPr>
          <p:cNvPr id="11" name="Explosion 2 10"/>
          <p:cNvSpPr/>
          <p:nvPr/>
        </p:nvSpPr>
        <p:spPr>
          <a:xfrm>
            <a:off x="5724128" y="2067694"/>
            <a:ext cx="2304256" cy="1676038"/>
          </a:xfrm>
          <a:prstGeom prst="irregularSeal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ZoneTexte 11"/>
          <p:cNvSpPr txBox="1"/>
          <p:nvPr/>
        </p:nvSpPr>
        <p:spPr>
          <a:xfrm>
            <a:off x="6156176" y="2665824"/>
            <a:ext cx="1368152"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91"/>
                </a:solidFill>
                <a:effectLst/>
                <a:uLnTx/>
                <a:uFillTx/>
                <a:latin typeface="Arial"/>
                <a:ea typeface="+mn-ea"/>
                <a:cs typeface="+mn-cs"/>
              </a:rPr>
              <a:t>80% des lycéens déclarent avoir utilisé le simulateur</a:t>
            </a:r>
          </a:p>
        </p:txBody>
      </p:sp>
    </p:spTree>
    <p:extLst>
      <p:ext uri="{BB962C8B-B14F-4D97-AF65-F5344CB8AC3E}">
        <p14:creationId xmlns:p14="http://schemas.microsoft.com/office/powerpoint/2010/main" val="270257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1800" dirty="0">
                <a:solidFill>
                  <a:schemeClr val="bg1"/>
                </a:solidFill>
                <a:highlight>
                  <a:srgbClr val="0000FF"/>
                </a:highlight>
                <a:latin typeface="+mn-lt"/>
                <a:ea typeface="+mn-ea"/>
                <a:cs typeface="+mn-cs"/>
              </a:rPr>
              <a:t>S’inscrire sur Parcoursup à partir du 19 janvier 2026 </a:t>
            </a:r>
          </a:p>
        </p:txBody>
      </p:sp>
      <p:sp>
        <p:nvSpPr>
          <p:cNvPr id="3" name="Espace réservé du contenu 2"/>
          <p:cNvSpPr>
            <a:spLocks noGrp="1"/>
          </p:cNvSpPr>
          <p:nvPr>
            <p:ph sz="quarter" idx="4294967295"/>
          </p:nvPr>
        </p:nvSpPr>
        <p:spPr>
          <a:xfrm>
            <a:off x="467542" y="1347614"/>
            <a:ext cx="8208914" cy="3160936"/>
          </a:xfrm>
        </p:spPr>
        <p:txBody>
          <a:bodyPr/>
          <a:lstStyle/>
          <a:p>
            <a:pPr algn="just"/>
            <a:r>
              <a:rPr lang="fr-FR" sz="1300" b="1" dirty="0">
                <a:solidFill>
                  <a:schemeClr val="bg1"/>
                </a:solidFill>
                <a:highlight>
                  <a:srgbClr val="0000FF"/>
                </a:highlight>
              </a:rPr>
              <a:t>1. CRÉER UN COMPTE si pas déjà fait</a:t>
            </a:r>
          </a:p>
          <a:p>
            <a:pPr algn="just"/>
            <a:r>
              <a:rPr lang="fr-FR" sz="1200" b="1" dirty="0">
                <a:solidFill>
                  <a:schemeClr val="accent1"/>
                </a:solidFill>
              </a:rPr>
              <a:t>Les candidats doivent d’abord se créer un compte Parcoursup</a:t>
            </a:r>
            <a:r>
              <a:rPr lang="fr-FR" sz="1200" dirty="0">
                <a:solidFill>
                  <a:schemeClr val="accent1"/>
                </a:solidFill>
              </a:rPr>
              <a:t>, en utilisant une adresse email valide et régulièrement utilisée et un mot de passe.</a:t>
            </a:r>
          </a:p>
          <a:p>
            <a:pPr algn="just"/>
            <a:r>
              <a:rPr lang="fr-FR" sz="1200" dirty="0">
                <a:solidFill>
                  <a:schemeClr val="accent1"/>
                </a:solidFill>
              </a:rPr>
              <a:t>Les lycéens doivent créer leur compte Parcoursup en utilisant </a:t>
            </a:r>
            <a:r>
              <a:rPr lang="fr-FR" sz="1200" b="1" dirty="0">
                <a:solidFill>
                  <a:schemeClr val="accent1"/>
                </a:solidFill>
              </a:rPr>
              <a:t>l'adresse mail précédemment transmise au lycée</a:t>
            </a:r>
            <a:r>
              <a:rPr lang="fr-FR" sz="1200" dirty="0">
                <a:solidFill>
                  <a:schemeClr val="accent1"/>
                </a:solidFill>
              </a:rPr>
              <a:t>. En cas de doute contactez la scolarité de votre établissement.</a:t>
            </a:r>
          </a:p>
          <a:p>
            <a:pPr algn="just"/>
            <a:endParaRPr lang="fr-FR" sz="1200" dirty="0">
              <a:solidFill>
                <a:schemeClr val="accent1"/>
              </a:solidFill>
            </a:endParaRPr>
          </a:p>
          <a:p>
            <a:pPr algn="just"/>
            <a:r>
              <a:rPr lang="fr-FR" sz="1300" b="1" dirty="0">
                <a:solidFill>
                  <a:schemeClr val="bg1"/>
                </a:solidFill>
                <a:highlight>
                  <a:srgbClr val="0000FF"/>
                </a:highlight>
              </a:rPr>
              <a:t>2. CRÉER SON DOSSIER</a:t>
            </a:r>
          </a:p>
          <a:p>
            <a:pPr algn="just">
              <a:spcAft>
                <a:spcPts val="0"/>
              </a:spcAft>
            </a:pPr>
            <a:r>
              <a:rPr lang="fr-FR" sz="1200" b="1" dirty="0">
                <a:solidFill>
                  <a:schemeClr val="accent1"/>
                </a:solidFill>
              </a:rPr>
              <a:t>Une fois le compte créé, les lycéens se connectent pour commencer la création de leur dossier candidat. </a:t>
            </a:r>
          </a:p>
          <a:p>
            <a:pPr algn="just">
              <a:spcAft>
                <a:spcPts val="0"/>
              </a:spcAft>
            </a:pPr>
            <a:r>
              <a:rPr lang="fr-FR" sz="1200" b="1" dirty="0">
                <a:solidFill>
                  <a:schemeClr val="accent1"/>
                </a:solidFill>
              </a:rPr>
              <a:t>Vous aurez besoin de renseigner votre INE </a:t>
            </a:r>
            <a:r>
              <a:rPr lang="fr-FR" sz="1200" dirty="0">
                <a:solidFill>
                  <a:schemeClr val="accent1"/>
                </a:solidFill>
              </a:rPr>
              <a:t>(identifiant national élève pour tous les lycéens). Il est présent sur les bulletins scolaires ou le relevé de notes des épreuves du baccalauréat.</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7</a:t>
            </a:fld>
            <a:endParaRPr lang="fr-FR"/>
          </a:p>
        </p:txBody>
      </p:sp>
      <p:sp>
        <p:nvSpPr>
          <p:cNvPr id="9" name="ZoneTexte 8"/>
          <p:cNvSpPr txBox="1"/>
          <p:nvPr/>
        </p:nvSpPr>
        <p:spPr>
          <a:xfrm>
            <a:off x="4716016" y="195486"/>
            <a:ext cx="3960440" cy="369332"/>
          </a:xfrm>
          <a:prstGeom prst="rect">
            <a:avLst/>
          </a:prstGeom>
          <a:solidFill>
            <a:schemeClr val="accent6">
              <a:lumMod val="60000"/>
              <a:lumOff val="40000"/>
            </a:schemeClr>
          </a:solidFill>
        </p:spPr>
        <p:txBody>
          <a:bodyPr wrap="square" rtlCol="0">
            <a:spAutoFit/>
          </a:bodyPr>
          <a:lstStyle/>
          <a:p>
            <a:pPr algn="ctr"/>
            <a:r>
              <a:rPr lang="fr-FR" b="1" cap="small" dirty="0"/>
              <a:t>S’inscrire sur Parcoursup </a:t>
            </a:r>
          </a:p>
        </p:txBody>
      </p:sp>
      <p:sp>
        <p:nvSpPr>
          <p:cNvPr id="10" name="ZoneTexte 9"/>
          <p:cNvSpPr txBox="1"/>
          <p:nvPr/>
        </p:nvSpPr>
        <p:spPr>
          <a:xfrm>
            <a:off x="467542" y="3794146"/>
            <a:ext cx="8397871" cy="898708"/>
          </a:xfrm>
          <a:prstGeom prst="rect">
            <a:avLst/>
          </a:prstGeom>
          <a:solidFill>
            <a:schemeClr val="accent6">
              <a:lumMod val="40000"/>
              <a:lumOff val="60000"/>
            </a:schemeClr>
          </a:solidFill>
        </p:spPr>
        <p:txBody>
          <a:bodyPr wrap="square" rtlCol="0">
            <a:spAutoFit/>
          </a:bodyPr>
          <a:lstStyle/>
          <a:p>
            <a:r>
              <a:rPr lang="fr-FR" sz="1100" b="1" cap="small" dirty="0">
                <a:solidFill>
                  <a:schemeClr val="tx2"/>
                </a:solidFill>
              </a:rPr>
              <a:t>[ Important ] </a:t>
            </a:r>
            <a:r>
              <a:rPr lang="fr-FR" sz="1100" dirty="0">
                <a:solidFill>
                  <a:schemeClr val="accent1"/>
                </a:solidFill>
              </a:rPr>
              <a:t>Renseignez un numéro de téléphone portable pour recevoir les alertes envoyées par la plateforme.</a:t>
            </a:r>
          </a:p>
          <a:p>
            <a:pPr marL="0" lvl="1" algn="just" defTabSz="457200">
              <a:lnSpc>
                <a:spcPct val="90000"/>
              </a:lnSpc>
              <a:buSzPct val="100000"/>
            </a:pPr>
            <a:endParaRPr lang="fr-FR" sz="1100" b="1" i="1" dirty="0">
              <a:solidFill>
                <a:schemeClr val="accent1"/>
              </a:solidFill>
            </a:endParaRPr>
          </a:p>
          <a:p>
            <a:pPr marL="0" lvl="1">
              <a:lnSpc>
                <a:spcPct val="90000"/>
              </a:lnSpc>
              <a:buSzPct val="100000"/>
            </a:pPr>
            <a:r>
              <a:rPr lang="fr-FR" sz="1100" b="1" cap="small" dirty="0">
                <a:solidFill>
                  <a:schemeClr val="tx2"/>
                </a:solidFill>
              </a:rPr>
              <a:t>[ Conseil aux parents ou tuteurs légaux ] </a:t>
            </a:r>
            <a:r>
              <a:rPr lang="fr-FR" sz="1100" dirty="0">
                <a:solidFill>
                  <a:schemeClr val="accent1"/>
                </a:solidFill>
              </a:rPr>
              <a:t>Vous pouvez également renseigner votre email et numéro de portable dans le dossier de votre enfant pour recevoir messages et alertes Parcoursup. Vous pourrez également recevoir de la part des formations qui organisent des épreuves écrites/orales le rappel des échéances à respecter.</a:t>
            </a:r>
            <a:r>
              <a:rPr lang="fr-FR" sz="1300" b="1" i="1" dirty="0">
                <a:solidFill>
                  <a:schemeClr val="accent1"/>
                </a:solidFill>
              </a:rPr>
              <a:t> </a:t>
            </a:r>
          </a:p>
        </p:txBody>
      </p:sp>
    </p:spTree>
    <p:extLst>
      <p:ext uri="{BB962C8B-B14F-4D97-AF65-F5344CB8AC3E}">
        <p14:creationId xmlns:p14="http://schemas.microsoft.com/office/powerpoint/2010/main" val="161447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25 000 formations dispensant des diplômes nationaux et d’établissements :</a:t>
            </a:r>
          </a:p>
          <a:p>
            <a:endParaRPr lang="fr-FR" sz="800" b="1" dirty="0">
              <a:solidFill>
                <a:srgbClr val="F28E65"/>
              </a:solidFill>
            </a:endParaRPr>
          </a:p>
          <a:p>
            <a:pPr algn="just">
              <a:buClr>
                <a:schemeClr val="bg2"/>
              </a:buClr>
            </a:pPr>
            <a:r>
              <a:rPr lang="fr-FR" sz="1400" b="1" dirty="0">
                <a:solidFill>
                  <a:schemeClr val="bg1"/>
                </a:solidFill>
                <a:highlight>
                  <a:srgbClr val="0000FF"/>
                </a:highlight>
              </a:rPr>
              <a:t>Des formations sous statut étudiant</a:t>
            </a:r>
            <a:endParaRPr lang="fr-FR" sz="1400" dirty="0">
              <a:solidFill>
                <a:schemeClr val="accent1"/>
              </a:solidFill>
            </a:endParaRPr>
          </a:p>
          <a:p>
            <a:pPr marL="537750" lvl="1" indent="-285750" algn="just">
              <a:buClr>
                <a:schemeClr val="tx2"/>
              </a:buClr>
              <a:buFont typeface="Wingdings" panose="05000000000000000000" pitchFamily="2" charset="2"/>
              <a:buChar char="§"/>
            </a:pPr>
            <a:r>
              <a:rPr lang="fr-FR" sz="1300" b="1" dirty="0">
                <a:solidFill>
                  <a:schemeClr val="accent1"/>
                </a:solidFill>
              </a:rPr>
              <a:t>Formations dites « non sélectives » </a:t>
            </a:r>
            <a:r>
              <a:rPr lang="fr-FR" sz="1300" dirty="0">
                <a:solidFill>
                  <a:schemeClr val="accent1"/>
                </a:solidFill>
              </a:rPr>
              <a:t>: les différentes licences (dont les licences « accès santé ») à Nice ou Toulon , les licences professorat des écoles (LPE).</a:t>
            </a:r>
          </a:p>
          <a:p>
            <a:pPr marL="537750" lvl="1" indent="-285750" algn="just">
              <a:buClr>
                <a:schemeClr val="tx2"/>
              </a:buClr>
              <a:buFont typeface="Wingdings" panose="05000000000000000000" pitchFamily="2" charset="2"/>
              <a:buChar char="§"/>
            </a:pPr>
            <a:r>
              <a:rPr lang="fr-FR" sz="1300" b="1" dirty="0">
                <a:solidFill>
                  <a:schemeClr val="accent1"/>
                </a:solidFill>
              </a:rPr>
              <a:t>Formations dites «  sélectives » </a:t>
            </a:r>
            <a:r>
              <a:rPr lang="fr-FR" sz="1300" dirty="0">
                <a:solidFill>
                  <a:schemeClr val="accent1"/>
                </a:solidFill>
              </a:rPr>
              <a:t>: les classes prépa, BTS, BUT (</a:t>
            </a:r>
            <a:r>
              <a:rPr lang="fr-FR" sz="1300" dirty="0" err="1">
                <a:solidFill>
                  <a:schemeClr val="accent1"/>
                </a:solidFill>
              </a:rPr>
              <a:t>Bachelor</a:t>
            </a:r>
            <a:r>
              <a:rPr lang="fr-FR" sz="1300" dirty="0">
                <a:solidFill>
                  <a:schemeClr val="accent1"/>
                </a:solidFill>
              </a:rPr>
              <a:t> universitaire de technologie ), formations en soins infirmiers (en IFSI) et autres formations paramédicales, formations en travail social (en EFTS), écoles d’ingénieur, de commerce et de management, Sciences Po/ Instituts d’Études Politiques, écoles vétérinaires, formations aux métiers de la culture, du sport,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algn="just">
              <a:spcAft>
                <a:spcPts val="0"/>
              </a:spcAft>
              <a:buClr>
                <a:schemeClr val="bg2"/>
              </a:buClr>
            </a:pPr>
            <a:r>
              <a:rPr lang="fr-FR" sz="1400" b="1" dirty="0">
                <a:solidFill>
                  <a:schemeClr val="bg1"/>
                </a:solidFill>
                <a:highlight>
                  <a:srgbClr val="0000FF"/>
                </a:highlight>
              </a:rPr>
              <a:t>Des formations sous statut apprenti (en alternance)</a:t>
            </a:r>
            <a:endParaRPr lang="fr-FR" sz="1400" dirty="0">
              <a:solidFill>
                <a:schemeClr val="accent1"/>
              </a:solidFill>
            </a:endParaRPr>
          </a:p>
          <a:p>
            <a:pPr marL="537750" lvl="1" indent="-285750" algn="just">
              <a:spcAft>
                <a:spcPts val="0"/>
              </a:spcAft>
              <a:buClr>
                <a:schemeClr val="tx2"/>
              </a:buClr>
              <a:buFont typeface="Wingdings" panose="05000000000000000000" pitchFamily="2" charset="2"/>
              <a:buChar char="§"/>
            </a:pPr>
            <a:r>
              <a:rPr lang="fr-FR" sz="1300" dirty="0">
                <a:solidFill>
                  <a:schemeClr val="accent1"/>
                </a:solidFill>
              </a:rPr>
              <a:t>L’apprentissage associe enseignements académiques et expérience concrète dans une entreprise.</a:t>
            </a:r>
          </a:p>
          <a:p>
            <a:pPr marL="537750" lvl="1" indent="-285750" algn="just">
              <a:spcAft>
                <a:spcPts val="0"/>
              </a:spcAft>
              <a:buClr>
                <a:schemeClr val="tx2"/>
              </a:buClr>
              <a:buFont typeface="Wingdings" panose="05000000000000000000" pitchFamily="2" charset="2"/>
              <a:buChar char="§"/>
            </a:pPr>
            <a:r>
              <a:rPr lang="fr-FR" sz="1300" dirty="0">
                <a:solidFill>
                  <a:schemeClr val="accent1"/>
                </a:solidFill>
              </a:rPr>
              <a:t>L’apprentissage est proposé dans différentes formations (BTS, BUT, DEUST, Licences,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endParaRPr lang="fr-FR" sz="1400" dirty="0">
              <a:solidFill>
                <a:schemeClr val="accent1"/>
              </a:solidFill>
            </a:endParaRPr>
          </a:p>
        </p:txBody>
      </p:sp>
      <p:sp>
        <p:nvSpPr>
          <p:cNvPr id="6" name="ZoneTexte 5"/>
          <p:cNvSpPr txBox="1"/>
          <p:nvPr/>
        </p:nvSpPr>
        <p:spPr>
          <a:xfrm>
            <a:off x="4499992" y="114767"/>
            <a:ext cx="4207668" cy="338554"/>
          </a:xfrm>
          <a:prstGeom prst="rect">
            <a:avLst/>
          </a:prstGeom>
          <a:solidFill>
            <a:schemeClr val="accent6">
              <a:lumMod val="60000"/>
              <a:lumOff val="40000"/>
            </a:schemeClr>
          </a:solidFill>
        </p:spPr>
        <p:txBody>
          <a:bodyPr wrap="square" rtlCol="0">
            <a:spAutoFit/>
          </a:bodyPr>
          <a:lstStyle/>
          <a:p>
            <a:pPr algn="ctr"/>
            <a:r>
              <a:rPr lang="fr-FR" sz="1600" b="1" cap="small" dirty="0"/>
              <a:t>Les formations sur parcoursup</a:t>
            </a:r>
          </a:p>
        </p:txBody>
      </p:sp>
    </p:spTree>
    <p:extLst>
      <p:ext uri="{BB962C8B-B14F-4D97-AF65-F5344CB8AC3E}">
        <p14:creationId xmlns:p14="http://schemas.microsoft.com/office/powerpoint/2010/main" val="1900164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036" y="954177"/>
            <a:ext cx="3996428" cy="2077215"/>
          </a:xfrm>
          <a:prstGeom prst="rect">
            <a:avLst/>
          </a:prstGeom>
          <a:ln>
            <a:solidFill>
              <a:schemeClr val="bg1">
                <a:lumMod val="95000"/>
              </a:schemeClr>
            </a:solidFill>
          </a:ln>
        </p:spPr>
      </p:pic>
      <p:pic>
        <p:nvPicPr>
          <p:cNvPr id="13" name="Image 12">
            <a:extLst>
              <a:ext uri="{FF2B5EF4-FFF2-40B4-BE49-F238E27FC236}">
                <a16:creationId xmlns:a16="http://schemas.microsoft.com/office/drawing/2014/main" id="{7B040C66-A718-41B4-A3A6-A3B3244E198B}"/>
              </a:ext>
            </a:extLst>
          </p:cNvPr>
          <p:cNvPicPr>
            <a:picLocks noChangeAspect="1"/>
          </p:cNvPicPr>
          <p:nvPr/>
        </p:nvPicPr>
        <p:blipFill>
          <a:blip r:embed="rId3"/>
          <a:stretch>
            <a:fillRect/>
          </a:stretch>
        </p:blipFill>
        <p:spPr>
          <a:xfrm>
            <a:off x="6750250" y="3103742"/>
            <a:ext cx="1137720" cy="1595947"/>
          </a:xfrm>
          <a:prstGeom prst="rect">
            <a:avLst/>
          </a:prstGeom>
          <a:ln>
            <a:solidFill>
              <a:schemeClr val="bg1">
                <a:lumMod val="95000"/>
              </a:schemeClr>
            </a:solidFill>
          </a:ln>
        </p:spPr>
      </p:pic>
      <p:sp>
        <p:nvSpPr>
          <p:cNvPr id="11" name="ZoneTexte 10"/>
          <p:cNvSpPr txBox="1"/>
          <p:nvPr/>
        </p:nvSpPr>
        <p:spPr>
          <a:xfrm>
            <a:off x="3707904" y="150771"/>
            <a:ext cx="5112568" cy="584775"/>
          </a:xfrm>
          <a:prstGeom prst="rect">
            <a:avLst/>
          </a:prstGeom>
          <a:solidFill>
            <a:schemeClr val="accent6">
              <a:lumMod val="60000"/>
              <a:lumOff val="40000"/>
            </a:schemeClr>
          </a:solidFill>
        </p:spPr>
        <p:txBody>
          <a:bodyPr wrap="square" rtlCol="0">
            <a:spAutoFit/>
          </a:bodyPr>
          <a:lstStyle/>
          <a:p>
            <a:pPr algn="ctr"/>
            <a:r>
              <a:rPr lang="fr-FR" sz="1600" b="1" cap="small" dirty="0"/>
              <a:t>Répondre à l’attente des familles </a:t>
            </a:r>
          </a:p>
          <a:p>
            <a:pPr algn="ctr"/>
            <a:r>
              <a:rPr lang="fr-FR" sz="1600" b="1" cap="small" dirty="0"/>
              <a:t>sur l’offre de formation</a:t>
            </a:r>
          </a:p>
        </p:txBody>
      </p:sp>
      <p:sp>
        <p:nvSpPr>
          <p:cNvPr id="2" name="ZoneTexte 1"/>
          <p:cNvSpPr txBox="1"/>
          <p:nvPr/>
        </p:nvSpPr>
        <p:spPr>
          <a:xfrm>
            <a:off x="9900592" y="1923678"/>
            <a:ext cx="1008112" cy="2859822"/>
          </a:xfrm>
          <a:prstGeom prst="rect">
            <a:avLst/>
          </a:prstGeom>
          <a:noFill/>
        </p:spPr>
        <p:txBody>
          <a:bodyPr wrap="square" rtlCol="0">
            <a:spAutoFit/>
          </a:bodyPr>
          <a:lstStyle/>
          <a:p>
            <a:endParaRPr lang="fr-FR" dirty="0"/>
          </a:p>
        </p:txBody>
      </p:sp>
      <p:cxnSp>
        <p:nvCxnSpPr>
          <p:cNvPr id="6" name="Connecteur droit avec flèche 5"/>
          <p:cNvCxnSpPr/>
          <p:nvPr/>
        </p:nvCxnSpPr>
        <p:spPr>
          <a:xfrm>
            <a:off x="3923928" y="1059582"/>
            <a:ext cx="3527196" cy="0"/>
          </a:xfrm>
          <a:prstGeom prst="straightConnector1">
            <a:avLst/>
          </a:prstGeom>
          <a:ln w="412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7451124" y="812047"/>
            <a:ext cx="1441356" cy="460274"/>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contenu 2"/>
          <p:cNvSpPr txBox="1">
            <a:spLocks/>
          </p:cNvSpPr>
          <p:nvPr/>
        </p:nvSpPr>
        <p:spPr bwMode="gray">
          <a:xfrm>
            <a:off x="486828" y="933302"/>
            <a:ext cx="4182795" cy="235519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bg2"/>
              </a:buClr>
            </a:pPr>
            <a:r>
              <a:rPr lang="fr-FR" sz="1800" b="1" dirty="0">
                <a:solidFill>
                  <a:schemeClr val="bg1"/>
                </a:solidFill>
                <a:highlight>
                  <a:srgbClr val="0000FF"/>
                </a:highlight>
              </a:rPr>
              <a:t>Carte d’identité de la formation </a:t>
            </a:r>
            <a:r>
              <a:rPr lang="fr-FR" sz="1800" b="1" dirty="0">
                <a:solidFill>
                  <a:schemeClr val="tx2"/>
                </a:solidFill>
                <a:cs typeface="Calibri" panose="020F0502020204030204" pitchFamily="34" charset="0"/>
              </a:rPr>
              <a:t>  </a:t>
            </a:r>
          </a:p>
          <a:p>
            <a:pPr algn="just">
              <a:buClr>
                <a:schemeClr val="tx2"/>
              </a:buClr>
            </a:pPr>
            <a:r>
              <a:rPr lang="fr-FR" sz="1400" b="1" dirty="0">
                <a:solidFill>
                  <a:srgbClr val="000091"/>
                </a:solidFill>
              </a:rPr>
              <a:t>Vérifier en un coup d’œil </a:t>
            </a:r>
          </a:p>
          <a:p>
            <a:pPr marL="171450" indent="-171450" algn="just">
              <a:buClr>
                <a:schemeClr val="tx2"/>
              </a:buClr>
              <a:buFont typeface="Wingdings" panose="05000000000000000000" pitchFamily="2" charset="2"/>
              <a:buChar char="ü"/>
            </a:pPr>
            <a:r>
              <a:rPr lang="fr-FR" sz="1400" dirty="0">
                <a:solidFill>
                  <a:srgbClr val="000091"/>
                </a:solidFill>
              </a:rPr>
              <a:t>le statut de l’établissement (public/privé en contrat avec l’État/privé), </a:t>
            </a:r>
          </a:p>
          <a:p>
            <a:pPr marL="171450" indent="-171450" algn="just">
              <a:buClr>
                <a:schemeClr val="tx2"/>
              </a:buClr>
              <a:buFont typeface="Wingdings" panose="05000000000000000000" pitchFamily="2" charset="2"/>
              <a:buChar char="ü"/>
            </a:pPr>
            <a:r>
              <a:rPr lang="fr-FR" sz="1400" dirty="0">
                <a:solidFill>
                  <a:srgbClr val="000091"/>
                </a:solidFill>
              </a:rPr>
              <a:t>le caractère sélectif/non sélectif, la capacité d’accueil, </a:t>
            </a:r>
          </a:p>
          <a:p>
            <a:pPr marL="171450" indent="-171450" algn="just">
              <a:buClr>
                <a:schemeClr val="tx2"/>
              </a:buClr>
              <a:buFont typeface="Wingdings" panose="05000000000000000000" pitchFamily="2" charset="2"/>
              <a:buChar char="ü"/>
            </a:pPr>
            <a:r>
              <a:rPr lang="fr-FR" sz="1400" dirty="0">
                <a:solidFill>
                  <a:srgbClr val="000091"/>
                </a:solidFill>
              </a:rPr>
              <a:t>le label MESRE </a:t>
            </a:r>
            <a:r>
              <a:rPr lang="fr-FR" sz="1200" dirty="0">
                <a:solidFill>
                  <a:srgbClr val="000091"/>
                </a:solidFill>
              </a:rPr>
              <a:t>(Ministère de l’Enseignement Supérieur et de la Recherche et de l’Espace).</a:t>
            </a:r>
          </a:p>
          <a:p>
            <a:pPr marL="171450" indent="-171450" algn="just">
              <a:buClr>
                <a:schemeClr val="tx2"/>
              </a:buClr>
              <a:buFont typeface="Wingdings" panose="05000000000000000000" pitchFamily="2" charset="2"/>
              <a:buChar char="ü"/>
            </a:pPr>
            <a:r>
              <a:rPr lang="fr-FR" sz="1400" dirty="0">
                <a:solidFill>
                  <a:srgbClr val="000091"/>
                </a:solidFill>
              </a:rPr>
              <a:t>ou encore l’éligibilité aux bourses et l’information sur les frais de scolarité, le règlement de la CVEC </a:t>
            </a:r>
            <a:r>
              <a:rPr lang="fr-FR" sz="1200" dirty="0">
                <a:solidFill>
                  <a:srgbClr val="000091"/>
                </a:solidFill>
              </a:rPr>
              <a:t>(Contribution de Vie Etudiante et de CAMPUS)</a:t>
            </a:r>
          </a:p>
        </p:txBody>
      </p:sp>
      <p:sp>
        <p:nvSpPr>
          <p:cNvPr id="23" name="ZoneTexte 22"/>
          <p:cNvSpPr txBox="1"/>
          <p:nvPr/>
        </p:nvSpPr>
        <p:spPr>
          <a:xfrm>
            <a:off x="288243" y="3809250"/>
            <a:ext cx="6057961" cy="1000274"/>
          </a:xfrm>
          <a:prstGeom prst="rect">
            <a:avLst/>
          </a:prstGeom>
          <a:noFill/>
        </p:spPr>
        <p:txBody>
          <a:bodyPr wrap="square" rtlCol="0">
            <a:spAutoFit/>
          </a:bodyPr>
          <a:lstStyle/>
          <a:p>
            <a:pPr>
              <a:spcAft>
                <a:spcPts val="600"/>
              </a:spcAft>
            </a:pPr>
            <a:r>
              <a:rPr lang="fr-FR" b="1" dirty="0">
                <a:solidFill>
                  <a:schemeClr val="bg1"/>
                </a:solidFill>
                <a:highlight>
                  <a:srgbClr val="0000FF"/>
                </a:highlight>
              </a:rPr>
              <a:t>Les bons réflexes pour choisir un établissement </a:t>
            </a:r>
          </a:p>
          <a:p>
            <a:pPr algn="just"/>
            <a:r>
              <a:rPr lang="fr-FR" sz="1200" dirty="0"/>
              <a:t>Sur le </a:t>
            </a:r>
            <a:r>
              <a:rPr lang="fr-FR" sz="1200" b="1" dirty="0"/>
              <a:t>site parcoursup.gouv.fr </a:t>
            </a:r>
            <a:r>
              <a:rPr lang="fr-FR" sz="1200" dirty="0"/>
              <a:t>un livret « Choisir sa formation </a:t>
            </a:r>
            <a:r>
              <a:rPr lang="fr-FR" sz="1200" dirty="0" err="1"/>
              <a:t>post-bac</a:t>
            </a:r>
            <a:r>
              <a:rPr lang="fr-FR" sz="1200" dirty="0"/>
              <a:t> : les bons réflexes » aide les lycéens et parents à se repérer, à poser les bonnes questions pour choisir un établissement de formation</a:t>
            </a:r>
          </a:p>
        </p:txBody>
      </p:sp>
    </p:spTree>
    <p:extLst>
      <p:ext uri="{BB962C8B-B14F-4D97-AF65-F5344CB8AC3E}">
        <p14:creationId xmlns:p14="http://schemas.microsoft.com/office/powerpoint/2010/main" val="316521956"/>
      </p:ext>
    </p:extLst>
  </p:cSld>
  <p:clrMapOvr>
    <a:masterClrMapping/>
  </p:clrMapOvr>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1_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8362</TotalTime>
  <Words>2220</Words>
  <Application>Microsoft Office PowerPoint</Application>
  <PresentationFormat>Affichage à l'écran (16:9)</PresentationFormat>
  <Paragraphs>179</Paragraphs>
  <Slides>21</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21</vt:i4>
      </vt:variant>
    </vt:vector>
  </HeadingPairs>
  <TitlesOfParts>
    <vt:vector size="30" baseType="lpstr">
      <vt:lpstr>Aptos</vt:lpstr>
      <vt:lpstr>Arial</vt:lpstr>
      <vt:lpstr>Calibri</vt:lpstr>
      <vt:lpstr>Courier New</vt:lpstr>
      <vt:lpstr>Marianne</vt:lpstr>
      <vt:lpstr>Marianne Light</vt:lpstr>
      <vt:lpstr>Wingdings</vt:lpstr>
      <vt:lpstr>OPÉRATEURS</vt:lpstr>
      <vt:lpstr>1_OPÉRATEURS</vt:lpstr>
      <vt:lpstr>Présentation PowerPoint</vt:lpstr>
      <vt:lpstr>Présentation PowerPoint</vt:lpstr>
      <vt:lpstr>Présentation PowerPoint</vt:lpstr>
      <vt:lpstr>Présentation PowerPoint</vt:lpstr>
      <vt:lpstr>LE BON RÉFLEXE : S’INFORMER  </vt:lpstr>
      <vt:lpstr>LE BON REFLEXE : ÉCHANGER, SE PRÉPARER</vt:lpstr>
      <vt:lpstr>S’inscrire sur Parcoursup à partir du 19 janvier 2026 </vt:lpstr>
      <vt:lpstr>Présentation PowerPoint</vt:lpstr>
      <vt:lpstr>Présentation PowerPoint</vt:lpstr>
      <vt:lpstr>&gt;&gt; une rubrique dédiée aux critères d’analyse des candidatures avec une présentation globale et détaillée       &gt;&gt; la rubrique « Conseils » pour faire passer des messages aux candidats       &gt;&gt; Des rapports d’analyse des candidatures de l’année riches en données pour réfléchir      </vt:lpstr>
      <vt:lpstr>&gt;&gt; des chiffres globaux d’accès à la formation calculés à la fin de la phase principale 2025  &gt;&gt; des chiffres déclinables pour chaque type de baccalauréat français : général, technologique, professionnel </vt:lpstr>
      <vt:lpstr>Des conseils personnalisés pour vous aider  : consultez les critères spécifiques de la formation  diversifiez vos vœux en alternant vœux d’ambition, de raison, de précaution</vt:lpstr>
      <vt:lpstr>Présentation PowerPoint</vt:lpstr>
      <vt:lpstr>Présentation PowerPoint</vt:lpstr>
      <vt:lpstr>Présentation PowerPoint</vt:lpstr>
      <vt:lpstr>Présentation PowerPoint</vt:lpstr>
      <vt:lpstr>Présentation PowerPoint</vt:lpstr>
      <vt:lpstr>Mardi 2 juin 2026 &gt; samedi 11 juillet 2026 Je reçois les réponses des formations et je décide</vt:lpstr>
      <vt:lpstr>Des services pour vous aider et répondre à vos questions</vt:lpstr>
      <vt:lpstr>Pensez aussi à préparer votre future vie d’étudiant(e)</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Proviseure</cp:lastModifiedBy>
  <cp:revision>415</cp:revision>
  <cp:lastPrinted>2026-01-12T09:15:01Z</cp:lastPrinted>
  <dcterms:created xsi:type="dcterms:W3CDTF">2020-10-27T08:44:50Z</dcterms:created>
  <dcterms:modified xsi:type="dcterms:W3CDTF">2026-01-14T08:20:31Z</dcterms:modified>
</cp:coreProperties>
</file>